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9A00CD-8167-4A24-865F-12D0121AF82B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Satish Nargundkar</a:t>
            </a:r>
          </a:p>
          <a:p>
            <a:r>
              <a:rPr lang="en-US" dirty="0"/>
              <a:t>Georgia State University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Quantitative Methods Overview</a:t>
            </a:r>
          </a:p>
        </p:txBody>
      </p:sp>
    </p:spTree>
    <p:extLst>
      <p:ext uri="{BB962C8B-B14F-4D97-AF65-F5344CB8AC3E}">
        <p14:creationId xmlns:p14="http://schemas.microsoft.com/office/powerpoint/2010/main" val="1880565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17D64-E8AA-41AF-890A-1A3E9FA92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CA09B-90FC-4FE3-AD7E-AE75487469D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Use </a:t>
            </a:r>
            <a:r>
              <a:rPr lang="en-US" sz="2400" b="1" dirty="0"/>
              <a:t>Lung Capacity Data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Compute </a:t>
            </a:r>
            <a:r>
              <a:rPr lang="en-US" sz="2400" b="1" dirty="0">
                <a:solidFill>
                  <a:srgbClr val="0000FF"/>
                </a:solidFill>
              </a:rPr>
              <a:t>Mean, Standard Deviation, Min and Max </a:t>
            </a:r>
            <a:r>
              <a:rPr lang="en-US" sz="2400" dirty="0"/>
              <a:t>for each variable. Interpret.</a:t>
            </a:r>
          </a:p>
          <a:p>
            <a:endParaRPr lang="en-US" sz="2400" dirty="0"/>
          </a:p>
          <a:p>
            <a:r>
              <a:rPr lang="en-US" sz="2400" dirty="0"/>
              <a:t>Create a </a:t>
            </a:r>
            <a:r>
              <a:rPr lang="en-US" sz="2400" b="1" dirty="0">
                <a:solidFill>
                  <a:srgbClr val="0000FF"/>
                </a:solidFill>
              </a:rPr>
              <a:t>histogram</a:t>
            </a:r>
            <a:r>
              <a:rPr lang="en-US" sz="2400" dirty="0"/>
              <a:t> for each variable. Interpret.</a:t>
            </a:r>
          </a:p>
          <a:p>
            <a:endParaRPr lang="en-US" sz="2400" dirty="0"/>
          </a:p>
          <a:p>
            <a:r>
              <a:rPr lang="en-US" sz="2400" dirty="0"/>
              <a:t>Is a </a:t>
            </a:r>
            <a:r>
              <a:rPr lang="en-US" sz="2400" b="1" dirty="0">
                <a:solidFill>
                  <a:srgbClr val="0000FF"/>
                </a:solidFill>
              </a:rPr>
              <a:t>time-series chart </a:t>
            </a:r>
            <a:r>
              <a:rPr lang="en-US" sz="2400" dirty="0"/>
              <a:t>meaningful for this data?</a:t>
            </a:r>
          </a:p>
        </p:txBody>
      </p:sp>
    </p:spTree>
    <p:extLst>
      <p:ext uri="{BB962C8B-B14F-4D97-AF65-F5344CB8AC3E}">
        <p14:creationId xmlns:p14="http://schemas.microsoft.com/office/powerpoint/2010/main" val="2861952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2350C-3C45-4B78-A5EA-F37AD663D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and Quant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9ECA2-D127-4ECE-8284-E23B04667CB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3400" y="1527048"/>
            <a:ext cx="8272272" cy="4572000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/>
              <a:t>What is the Research question? </a:t>
            </a:r>
          </a:p>
          <a:p>
            <a:r>
              <a:rPr lang="en-US" sz="2000" dirty="0"/>
              <a:t>What are the hypotheses, if any?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are the constructs being studied?</a:t>
            </a:r>
          </a:p>
          <a:p>
            <a:r>
              <a:rPr lang="en-US" sz="2000" dirty="0"/>
              <a:t>How will they be operationalized (measured)?</a:t>
            </a:r>
          </a:p>
          <a:p>
            <a:pPr lvl="1"/>
            <a:r>
              <a:rPr lang="en-US" sz="2000" dirty="0"/>
              <a:t>Be specific – what is/are the key variables? how will measurement be carried out? what are the units of measurement? </a:t>
            </a:r>
          </a:p>
          <a:p>
            <a:pPr lvl="1"/>
            <a:endParaRPr lang="en-US" sz="2000" dirty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000" dirty="0">
                <a:solidFill>
                  <a:schemeClr val="tx1"/>
                </a:solidFill>
              </a:rPr>
              <a:t>What is/are the dependent/outcome/predicted variable(s)?</a:t>
            </a:r>
          </a:p>
          <a:p>
            <a:r>
              <a:rPr lang="en-US" sz="2000" dirty="0"/>
              <a:t>What are the independent/explanatory/predictor variables ?</a:t>
            </a:r>
          </a:p>
          <a:p>
            <a:r>
              <a:rPr lang="en-US" sz="2000" dirty="0"/>
              <a:t>Are there other variables of interest? [e.g. demographics]</a:t>
            </a:r>
          </a:p>
          <a:p>
            <a:r>
              <a:rPr lang="en-US" sz="2000" dirty="0"/>
              <a:t>What variables must you control for? </a:t>
            </a:r>
          </a:p>
          <a:p>
            <a:endParaRPr lang="en-US" sz="2000" dirty="0"/>
          </a:p>
          <a:p>
            <a:r>
              <a:rPr lang="en-US" sz="2000" dirty="0"/>
              <a:t>What is the data source?</a:t>
            </a:r>
          </a:p>
          <a:p>
            <a:r>
              <a:rPr lang="en-US" sz="2000" dirty="0"/>
              <a:t>What is the sample size? </a:t>
            </a:r>
          </a:p>
          <a:p>
            <a:r>
              <a:rPr lang="en-US" sz="2000" dirty="0"/>
              <a:t>What analyses will be conducted? </a:t>
            </a:r>
          </a:p>
        </p:txBody>
      </p:sp>
    </p:spTree>
    <p:extLst>
      <p:ext uri="{BB962C8B-B14F-4D97-AF65-F5344CB8AC3E}">
        <p14:creationId xmlns:p14="http://schemas.microsoft.com/office/powerpoint/2010/main" val="220239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8E32-1F03-4E9A-B563-0631F1EDC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BE5F0-0BA7-4411-A21D-30F54410239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Deductive</a:t>
            </a:r>
          </a:p>
          <a:p>
            <a:pPr lvl="1"/>
            <a:r>
              <a:rPr lang="en-US" dirty="0"/>
              <a:t>Theory </a:t>
            </a:r>
            <a:r>
              <a:rPr lang="en-US" dirty="0">
                <a:solidFill>
                  <a:srgbClr val="0000FF"/>
                </a:solidFill>
              </a:rPr>
              <a:t>testing</a:t>
            </a:r>
          </a:p>
          <a:p>
            <a:pPr lvl="1"/>
            <a:r>
              <a:rPr lang="en-US" dirty="0"/>
              <a:t>General to specific</a:t>
            </a:r>
          </a:p>
          <a:p>
            <a:pPr lvl="1"/>
            <a:r>
              <a:rPr lang="en-US" dirty="0"/>
              <a:t>True premise + sound logic  = true conclusion</a:t>
            </a:r>
          </a:p>
          <a:p>
            <a:r>
              <a:rPr lang="en-US" dirty="0"/>
              <a:t>Inductive</a:t>
            </a:r>
          </a:p>
          <a:p>
            <a:pPr lvl="1"/>
            <a:r>
              <a:rPr lang="en-US" dirty="0"/>
              <a:t>Theory </a:t>
            </a:r>
            <a:r>
              <a:rPr lang="en-US" dirty="0">
                <a:solidFill>
                  <a:srgbClr val="0000FF"/>
                </a:solidFill>
              </a:rPr>
              <a:t>building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Specific to general</a:t>
            </a:r>
          </a:p>
          <a:p>
            <a:pPr lvl="1"/>
            <a:r>
              <a:rPr lang="en-US" dirty="0"/>
              <a:t>True premise + sound logic = probability of a true conclusion</a:t>
            </a:r>
          </a:p>
          <a:p>
            <a:r>
              <a:rPr lang="en-US" dirty="0"/>
              <a:t>Abductive</a:t>
            </a:r>
          </a:p>
          <a:p>
            <a:pPr lvl="1"/>
            <a:r>
              <a:rPr lang="en-US" dirty="0"/>
              <a:t>Best (most plausible) conclusion with available information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45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FC8F3-3F55-46E2-AF35-CE07D0529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F869-1193-4C8A-A4DD-ADCA91A8182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Empirical</a:t>
            </a:r>
          </a:p>
          <a:p>
            <a:pPr lvl="1"/>
            <a:r>
              <a:rPr lang="en-US" dirty="0"/>
              <a:t>Based on data – Systematic Observation</a:t>
            </a:r>
          </a:p>
          <a:p>
            <a:pPr lvl="1"/>
            <a:r>
              <a:rPr lang="en-US" dirty="0"/>
              <a:t>Quantitative or Qualitative</a:t>
            </a:r>
          </a:p>
          <a:p>
            <a:pPr lvl="1"/>
            <a:endParaRPr lang="en-US" dirty="0"/>
          </a:p>
          <a:p>
            <a:r>
              <a:rPr lang="en-US" dirty="0"/>
              <a:t>Non-Empirical</a:t>
            </a:r>
          </a:p>
          <a:p>
            <a:pPr lvl="1"/>
            <a:r>
              <a:rPr lang="en-US" dirty="0"/>
              <a:t>Purely theoretical – Reflection, </a:t>
            </a:r>
            <a:r>
              <a:rPr lang="en-US"/>
              <a:t>Personal Observation</a:t>
            </a:r>
            <a:endParaRPr lang="en-US" dirty="0"/>
          </a:p>
          <a:p>
            <a:pPr lvl="1"/>
            <a:r>
              <a:rPr lang="en-US" dirty="0"/>
              <a:t>Literature Surveys, Meta Analysis</a:t>
            </a:r>
          </a:p>
          <a:p>
            <a:pPr lvl="1"/>
            <a:r>
              <a:rPr lang="en-US" dirty="0"/>
              <a:t>Editorials</a:t>
            </a:r>
          </a:p>
        </p:txBody>
      </p:sp>
    </p:spTree>
    <p:extLst>
      <p:ext uri="{BB962C8B-B14F-4D97-AF65-F5344CB8AC3E}">
        <p14:creationId xmlns:p14="http://schemas.microsoft.com/office/powerpoint/2010/main" val="180494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Types of Quantitative Analyses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724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r>
              <a:rPr lang="en-US" altLang="en-US" b="1" dirty="0">
                <a:latin typeface="Arial" charset="0"/>
                <a:cs typeface="Times New Roman" pitchFamily="18" charset="0"/>
              </a:rPr>
              <a:t>Descriptive </a:t>
            </a:r>
            <a:r>
              <a:rPr lang="en-US" altLang="en-US" dirty="0">
                <a:latin typeface="Arial" charset="0"/>
                <a:cs typeface="Times New Roman" pitchFamily="18" charset="0"/>
              </a:rPr>
              <a:t>[Visualizing what is]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Centrality/Variation/Distribution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Charts/Graphs/Tabulations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Latent Variables - Factor Analysis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Segmentation - Cluster Analysis</a:t>
            </a:r>
          </a:p>
          <a:p>
            <a:pPr marL="1143000" lvl="4" indent="0"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marL="594360" lvl="2" indent="0">
              <a:buNone/>
            </a:pPr>
            <a:r>
              <a:rPr lang="en-US" altLang="en-US" b="1" dirty="0">
                <a:latin typeface="Arial" charset="0"/>
                <a:cs typeface="Times New Roman" pitchFamily="18" charset="0"/>
              </a:rPr>
              <a:t>Inferential </a:t>
            </a:r>
            <a:r>
              <a:rPr lang="en-US" altLang="en-US" dirty="0">
                <a:latin typeface="Arial" charset="0"/>
                <a:cs typeface="Times New Roman" pitchFamily="18" charset="0"/>
              </a:rPr>
              <a:t>[What we can infer from samples]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Estimation – confidence intervals</a:t>
            </a:r>
          </a:p>
          <a:p>
            <a:pPr lvl="4"/>
            <a:r>
              <a:rPr 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Hypothesis Testing	</a:t>
            </a:r>
          </a:p>
          <a:p>
            <a:pPr lvl="5"/>
            <a:r>
              <a:rPr 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Tests for Means, Variances, Proportions, Distributions, Independence [z-test, t-test, Chi-squared, F-test, ANOVA]</a:t>
            </a:r>
          </a:p>
          <a:p>
            <a:pPr lvl="5"/>
            <a:endParaRPr lang="en-US" sz="16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marL="548640" lvl="2" indent="0">
              <a:buNone/>
            </a:pPr>
            <a:endParaRPr lang="en-US" sz="1800" b="1" dirty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45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AE7EF-3843-4E89-8720-1E7E5D0E4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Types of Analyses,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62564-BED8-4472-8794-0C8218969FF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48640" lvl="2" indent="0">
              <a:buNone/>
            </a:pPr>
            <a:r>
              <a:rPr lang="en-US" b="1" dirty="0">
                <a:latin typeface="Arial" charset="0"/>
                <a:cs typeface="Times New Roman" pitchFamily="18" charset="0"/>
              </a:rPr>
              <a:t>Predictive </a:t>
            </a:r>
            <a:r>
              <a:rPr lang="en-US" dirty="0">
                <a:latin typeface="Arial" charset="0"/>
                <a:cs typeface="Times New Roman" pitchFamily="18" charset="0"/>
              </a:rPr>
              <a:t>[Modeling Relationships]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Multiple Regression Analysis</a:t>
            </a:r>
            <a:r>
              <a:rPr lang="en-US" altLang="en-US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</a:t>
            </a:r>
            <a:endParaRPr lang="en-US" altLang="en-US" sz="16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lvl="4"/>
            <a:r>
              <a:rPr 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Partial Least Squares/Structural Equation Modeling</a:t>
            </a:r>
          </a:p>
          <a:p>
            <a:pPr lvl="4"/>
            <a:r>
              <a:rPr 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Machine Learning / Artificial Neural Networks</a:t>
            </a:r>
          </a:p>
          <a:p>
            <a:pPr lvl="4"/>
            <a:r>
              <a:rPr 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Association Techniques / recommendation systems	</a:t>
            </a:r>
          </a:p>
          <a:p>
            <a:endParaRPr lang="en-US" b="1" dirty="0"/>
          </a:p>
          <a:p>
            <a:pPr marL="571500" indent="0">
              <a:buNone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Prescriptive </a:t>
            </a:r>
            <a:r>
              <a:rPr lang="en-US" sz="2000" dirty="0">
                <a:latin typeface="Arial" charset="0"/>
                <a:cs typeface="Times New Roman" pitchFamily="18" charset="0"/>
              </a:rPr>
              <a:t>[Analyzing scenarios to find best option] </a:t>
            </a:r>
            <a:endParaRPr lang="en-US" sz="2000" b="1" dirty="0">
              <a:latin typeface="Arial" charset="0"/>
              <a:cs typeface="Times New Roman" pitchFamily="18" charset="0"/>
            </a:endParaRP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Simulation</a:t>
            </a:r>
          </a:p>
          <a:p>
            <a:pPr lvl="4"/>
            <a:r>
              <a:rPr 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Optimization</a:t>
            </a:r>
          </a:p>
          <a:p>
            <a:pPr lvl="4"/>
            <a:r>
              <a:rPr 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Decision Analysis (Bayesian Analysis)	</a:t>
            </a:r>
          </a:p>
          <a:p>
            <a:endParaRPr lang="en-US" b="1" dirty="0"/>
          </a:p>
          <a:p>
            <a:pPr marL="571500" indent="0">
              <a:buNone/>
            </a:pPr>
            <a:endParaRPr lang="en-US" sz="1800" b="1" dirty="0">
              <a:latin typeface="Arial" charset="0"/>
              <a:cs typeface="Times New Roman" pitchFamily="18" charset="0"/>
            </a:endParaRPr>
          </a:p>
          <a:p>
            <a:pPr lvl="1"/>
            <a:endParaRPr lang="en-US" sz="1300" b="1" dirty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3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9B13E-FD95-4EC0-A652-4C12B940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4BC06-4CF2-4EE1-9084-B9F9574F6F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5800" y="1527048"/>
            <a:ext cx="8119872" cy="4572000"/>
          </a:xfrm>
        </p:spPr>
        <p:txBody>
          <a:bodyPr/>
          <a:lstStyle/>
          <a:p>
            <a:r>
              <a:rPr lang="en-US" dirty="0"/>
              <a:t>Population</a:t>
            </a:r>
          </a:p>
          <a:p>
            <a:r>
              <a:rPr lang="en-US" dirty="0"/>
              <a:t>Sample</a:t>
            </a:r>
          </a:p>
          <a:p>
            <a:r>
              <a:rPr lang="en-US" dirty="0"/>
              <a:t>Sample size</a:t>
            </a:r>
          </a:p>
          <a:p>
            <a:r>
              <a:rPr lang="en-US" dirty="0"/>
              <a:t>Variable</a:t>
            </a:r>
          </a:p>
          <a:p>
            <a:r>
              <a:rPr lang="en-US" dirty="0"/>
              <a:t>Observation</a:t>
            </a:r>
          </a:p>
          <a:p>
            <a:r>
              <a:rPr lang="en-US" dirty="0"/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345060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FFC79-1953-4CF1-B7AC-D0DE7F8D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4BEB9-4BCE-4E38-AA4D-69FFF423F4E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Nominal</a:t>
            </a:r>
          </a:p>
          <a:p>
            <a:r>
              <a:rPr lang="en-US" dirty="0"/>
              <a:t>Ordinal</a:t>
            </a:r>
          </a:p>
          <a:p>
            <a:r>
              <a:rPr lang="en-US" dirty="0"/>
              <a:t>Interval</a:t>
            </a:r>
          </a:p>
          <a:p>
            <a:r>
              <a:rPr lang="en-US" dirty="0"/>
              <a:t>Ratio</a:t>
            </a:r>
          </a:p>
        </p:txBody>
      </p:sp>
    </p:spTree>
    <p:extLst>
      <p:ext uri="{BB962C8B-B14F-4D97-AF65-F5344CB8AC3E}">
        <p14:creationId xmlns:p14="http://schemas.microsoft.com/office/powerpoint/2010/main" val="224942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6642B-15E1-4AD3-B355-8F9B9AB1C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data from a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B1195-81BD-4120-9313-D4575DCF12E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Create a short survey </a:t>
            </a:r>
            <a:r>
              <a:rPr lang="en-US" sz="2000" dirty="0"/>
              <a:t>with at least one question from each data scale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0000FF"/>
                </a:solidFill>
              </a:rPr>
              <a:t>Create a spreadsheet </a:t>
            </a:r>
            <a:r>
              <a:rPr lang="en-US" sz="2000" dirty="0"/>
              <a:t>- type a few fictitious answers to the survey</a:t>
            </a:r>
          </a:p>
        </p:txBody>
      </p:sp>
    </p:spTree>
    <p:extLst>
      <p:ext uri="{BB962C8B-B14F-4D97-AF65-F5344CB8AC3E}">
        <p14:creationId xmlns:p14="http://schemas.microsoft.com/office/powerpoint/2010/main" val="181923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E420B-A9DB-4875-9AA3-7ABB6E287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of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E0910-6D7F-4AFA-89D8-BB18ED9D5CA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0" y="1527048"/>
            <a:ext cx="8043672" cy="4572000"/>
          </a:xfrm>
        </p:spPr>
        <p:txBody>
          <a:bodyPr>
            <a:normAutofit/>
          </a:bodyPr>
          <a:lstStyle/>
          <a:p>
            <a:endParaRPr lang="en-US" sz="2000" b="1" dirty="0">
              <a:solidFill>
                <a:srgbClr val="0000FF"/>
              </a:solidFill>
            </a:endParaRPr>
          </a:p>
          <a:p>
            <a:r>
              <a:rPr lang="en-US" sz="2000" b="1" dirty="0">
                <a:solidFill>
                  <a:srgbClr val="0000FF"/>
                </a:solidFill>
              </a:rPr>
              <a:t>Univariate</a:t>
            </a:r>
            <a:r>
              <a:rPr lang="en-US" sz="2000" dirty="0"/>
              <a:t> – one variable at a time. Why?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0000FF"/>
                </a:solidFill>
              </a:rPr>
              <a:t>Bivariate</a:t>
            </a:r>
            <a:r>
              <a:rPr lang="en-US" sz="2000" dirty="0"/>
              <a:t> – dependent vs each independent. Why?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0000FF"/>
                </a:solidFill>
              </a:rPr>
              <a:t>Multivariate</a:t>
            </a:r>
            <a:r>
              <a:rPr lang="en-US" sz="2000" dirty="0"/>
              <a:t> – dependent vs all independents together.</a:t>
            </a:r>
          </a:p>
        </p:txBody>
      </p:sp>
    </p:spTree>
    <p:extLst>
      <p:ext uri="{BB962C8B-B14F-4D97-AF65-F5344CB8AC3E}">
        <p14:creationId xmlns:p14="http://schemas.microsoft.com/office/powerpoint/2010/main" val="2474919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124</TotalTime>
  <Words>389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Georgia</vt:lpstr>
      <vt:lpstr>Wingdings</vt:lpstr>
      <vt:lpstr>Wingdings 2</vt:lpstr>
      <vt:lpstr>Civic</vt:lpstr>
      <vt:lpstr>Quantitative Methods Overview</vt:lpstr>
      <vt:lpstr>Reasoning</vt:lpstr>
      <vt:lpstr>Research Types</vt:lpstr>
      <vt:lpstr>Types of Quantitative Analyses</vt:lpstr>
      <vt:lpstr>Types of Analyses, continued</vt:lpstr>
      <vt:lpstr>Basic Terms</vt:lpstr>
      <vt:lpstr>Data Scales</vt:lpstr>
      <vt:lpstr>Coding data from a survey</vt:lpstr>
      <vt:lpstr>Sequence of Analysis</vt:lpstr>
      <vt:lpstr>Descriptive Analysis</vt:lpstr>
      <vt:lpstr>Research and Quant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Analytics Overview</dc:title>
  <dc:creator>Satish</dc:creator>
  <cp:lastModifiedBy>Satish Nargundkar</cp:lastModifiedBy>
  <cp:revision>23</cp:revision>
  <dcterms:created xsi:type="dcterms:W3CDTF">2016-01-06T19:17:23Z</dcterms:created>
  <dcterms:modified xsi:type="dcterms:W3CDTF">2020-01-24T11:31:43Z</dcterms:modified>
</cp:coreProperties>
</file>