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9A00CD-8167-4A24-865F-12D0121AF82B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7CF82A-DAD7-4FB8-AF1D-E4895B1CF60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pss.com/datamine/crisp_statu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Satish Nargundkar</a:t>
            </a:r>
          </a:p>
          <a:p>
            <a:r>
              <a:rPr lang="en-US" dirty="0"/>
              <a:t>Georgia State University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Analytics Overview</a:t>
            </a:r>
          </a:p>
        </p:txBody>
      </p:sp>
    </p:spTree>
    <p:extLst>
      <p:ext uri="{BB962C8B-B14F-4D97-AF65-F5344CB8AC3E}">
        <p14:creationId xmlns:p14="http://schemas.microsoft.com/office/powerpoint/2010/main" val="188056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Analytics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724400"/>
          </a:xfrm>
        </p:spPr>
        <p:txBody>
          <a:bodyPr>
            <a:normAutofit/>
          </a:bodyPr>
          <a:lstStyle/>
          <a:p>
            <a:pPr marL="594360" lvl="2" indent="0">
              <a:buNone/>
            </a:pPr>
            <a:r>
              <a:rPr lang="en-US" altLang="en-US" b="1" dirty="0">
                <a:latin typeface="Arial" charset="0"/>
                <a:cs typeface="Times New Roman" pitchFamily="18" charset="0"/>
              </a:rPr>
              <a:t>Descriptive 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[Visualizing what is]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Centrality/Variation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Charts/Graphs/Tabulations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Segmentation - Cluster Analysis</a:t>
            </a:r>
          </a:p>
          <a:p>
            <a:pPr marL="1143000" lvl="4" indent="0">
              <a:buNone/>
            </a:pPr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marL="594360" lvl="2" indent="0">
              <a:buNone/>
            </a:pPr>
            <a:r>
              <a:rPr lang="en-US" altLang="en-US" b="1" dirty="0">
                <a:latin typeface="Arial" charset="0"/>
                <a:cs typeface="Times New Roman" pitchFamily="18" charset="0"/>
              </a:rPr>
              <a:t>Predictive 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[What is likely to happen]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Regression Techniques – Linear, Logistic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Times Series: Trend, Seasonality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Association: Market Basket Analysis, Recommendation Systems</a:t>
            </a:r>
          </a:p>
          <a:p>
            <a:pPr lvl="4"/>
            <a:endParaRPr lang="en-US" altLang="en-US" sz="16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marL="594360" lvl="2" indent="0">
              <a:buNone/>
            </a:pPr>
            <a:r>
              <a:rPr lang="en-US" altLang="en-US" b="1" dirty="0">
                <a:latin typeface="Arial" charset="0"/>
                <a:cs typeface="Times New Roman" pitchFamily="18" charset="0"/>
              </a:rPr>
              <a:t>Prescriptive 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[What do we do about it?]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Optimization: Linear Programming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Decision Analysis: Bayes’ Theorem</a:t>
            </a:r>
          </a:p>
          <a:p>
            <a:pPr lvl="4"/>
            <a:r>
              <a:rPr lang="en-US" altLang="en-US" sz="16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Simulation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5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Data Mining Process </a:t>
            </a:r>
          </a:p>
        </p:txBody>
      </p:sp>
      <p:pic>
        <p:nvPicPr>
          <p:cNvPr id="4" name="Picture 2" descr="CRISP-DM Proces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4743450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82069" y="6329363"/>
            <a:ext cx="7423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Cross-Industry Standard Process for Data Mining (CRISP-DM)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9000" y="5950672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Shearer, 2000</a:t>
            </a:r>
          </a:p>
        </p:txBody>
      </p:sp>
      <p:sp>
        <p:nvSpPr>
          <p:cNvPr id="3" name="Oval 2"/>
          <p:cNvSpPr/>
          <p:nvPr/>
        </p:nvSpPr>
        <p:spPr>
          <a:xfrm>
            <a:off x="1143000" y="4724400"/>
            <a:ext cx="1828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Communication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2895600"/>
            <a:ext cx="685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295400" y="2864265"/>
            <a:ext cx="1673551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Monitoring</a:t>
            </a:r>
          </a:p>
        </p:txBody>
      </p:sp>
    </p:spTree>
    <p:extLst>
      <p:ext uri="{BB962C8B-B14F-4D97-AF65-F5344CB8AC3E}">
        <p14:creationId xmlns:p14="http://schemas.microsoft.com/office/powerpoint/2010/main" val="330373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kern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 in Financial Services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0" y="2286000"/>
            <a:ext cx="5584825" cy="3505200"/>
            <a:chOff x="3141" y="2419"/>
            <a:chExt cx="7173" cy="453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861" y="2620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Product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Planning</a:t>
              </a: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7281" y="2620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Customer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Acquisition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861" y="5134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Collections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and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Recovery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7281" y="5104"/>
              <a:ext cx="2160" cy="170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Customer Manage-ment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21" y="4144"/>
              <a:ext cx="3024" cy="1152"/>
            </a:xfrm>
            <a:prstGeom prst="flowChartPreparation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Customer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Valuation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141" y="3244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1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9081" y="3244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2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41" y="5764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4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9306" y="5767"/>
              <a:ext cx="1008" cy="43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itchFamily="34" charset="0"/>
                </a:rPr>
                <a:t>Stage 3</a:t>
              </a: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 rot="-10393466">
              <a:off x="3501" y="3964"/>
              <a:ext cx="540" cy="1440"/>
            </a:xfrm>
            <a:prstGeom prst="curvedLeftArrow">
              <a:avLst>
                <a:gd name="adj1" fmla="val 53333"/>
                <a:gd name="adj2" fmla="val 106667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 rot="-91560">
              <a:off x="9261" y="4099"/>
              <a:ext cx="540" cy="1440"/>
            </a:xfrm>
            <a:prstGeom prst="curvedLeftArrow">
              <a:avLst>
                <a:gd name="adj1" fmla="val 53333"/>
                <a:gd name="adj2" fmla="val 106667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5841" y="2419"/>
              <a:ext cx="1800" cy="360"/>
            </a:xfrm>
            <a:prstGeom prst="curvedDown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 rot="10720007">
              <a:off x="5646" y="6589"/>
              <a:ext cx="1800" cy="360"/>
            </a:xfrm>
            <a:prstGeom prst="curvedDown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715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33400"/>
            <a:ext cx="8534400" cy="454152"/>
          </a:xfrm>
        </p:spPr>
        <p:txBody>
          <a:bodyPr>
            <a:normAutofit fontScale="90000"/>
          </a:bodyPr>
          <a:lstStyle/>
          <a:p>
            <a:br>
              <a:rPr lang="en-US" altLang="en-US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altLang="en-US" b="1" dirty="0">
                <a:solidFill>
                  <a:schemeClr val="tx1"/>
                </a:solidFill>
                <a:latin typeface="Arial" charset="0"/>
                <a:cs typeface="Arial" charset="0"/>
              </a:rPr>
              <a:t>Measuring Effectiveness</a:t>
            </a:r>
            <a:endParaRPr lang="en-US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590800" y="21336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590800" y="4953000"/>
            <a:ext cx="3505200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590800" y="2514600"/>
            <a:ext cx="3048000" cy="2438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2590800" y="2514600"/>
            <a:ext cx="3048000" cy="2438400"/>
          </a:xfrm>
          <a:custGeom>
            <a:avLst/>
            <a:gdLst>
              <a:gd name="T0" fmla="*/ 0 w 1920"/>
              <a:gd name="T1" fmla="*/ 2147483647 h 1536"/>
              <a:gd name="T2" fmla="*/ 604837545 w 1920"/>
              <a:gd name="T3" fmla="*/ 2147483647 h 1536"/>
              <a:gd name="T4" fmla="*/ 1814512832 w 1920"/>
              <a:gd name="T5" fmla="*/ 846772628 h 1536"/>
              <a:gd name="T6" fmla="*/ 2147483647 w 1920"/>
              <a:gd name="T7" fmla="*/ 241935022 h 1536"/>
              <a:gd name="T8" fmla="*/ 2147483647 w 1920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0"/>
              <a:gd name="T16" fmla="*/ 0 h 1536"/>
              <a:gd name="T17" fmla="*/ 1920 w 1920"/>
              <a:gd name="T18" fmla="*/ 1536 h 1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0" h="1536">
                <a:moveTo>
                  <a:pt x="0" y="1536"/>
                </a:moveTo>
                <a:cubicBezTo>
                  <a:pt x="60" y="1300"/>
                  <a:pt x="120" y="1064"/>
                  <a:pt x="240" y="864"/>
                </a:cubicBezTo>
                <a:cubicBezTo>
                  <a:pt x="360" y="664"/>
                  <a:pt x="528" y="464"/>
                  <a:pt x="720" y="336"/>
                </a:cubicBezTo>
                <a:cubicBezTo>
                  <a:pt x="912" y="208"/>
                  <a:pt x="1192" y="152"/>
                  <a:pt x="1392" y="96"/>
                </a:cubicBezTo>
                <a:cubicBezTo>
                  <a:pt x="1592" y="40"/>
                  <a:pt x="1832" y="16"/>
                  <a:pt x="1920" y="0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819400" y="5330825"/>
            <a:ext cx="3751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</a:rPr>
              <a:t>Percent of population targeted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82800" y="2346325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100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470525" y="5014913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100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346325" y="4938713"/>
            <a:ext cx="28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0</a:t>
            </a: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590800" y="2895600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V="1">
            <a:off x="3962400" y="2895600"/>
            <a:ext cx="0" cy="2057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2193925" y="28051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90</a:t>
            </a: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2590800" y="25146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H="1" flipV="1">
            <a:off x="5638800" y="4724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3794125" y="4938713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45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2590800" y="38862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2209800" y="37338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45</a:t>
            </a: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4038600" y="2362200"/>
            <a:ext cx="1042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Targeting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4784725" y="3186113"/>
            <a:ext cx="1636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</a:rPr>
              <a:t>Random mailing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 rot="16200000">
            <a:off x="304800" y="3124200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</a:rPr>
              <a:t>Percent of potential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</a:rPr>
              <a:t>responders captured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51727" y="1547958"/>
            <a:ext cx="2491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Arial" charset="0"/>
                <a:ea typeface="+mj-ea"/>
                <a:cs typeface="Arial" charset="0"/>
              </a:rPr>
              <a:t>Lift/Gains Chart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8075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143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Georgia</vt:lpstr>
      <vt:lpstr>Tahoma</vt:lpstr>
      <vt:lpstr>Wingdings</vt:lpstr>
      <vt:lpstr>Wingdings 2</vt:lpstr>
      <vt:lpstr>Civic</vt:lpstr>
      <vt:lpstr>Analytics Overview</vt:lpstr>
      <vt:lpstr>Types of Analytics</vt:lpstr>
      <vt:lpstr>The Data Mining Process </vt:lpstr>
      <vt:lpstr>Application in Financial Services</vt:lpstr>
      <vt:lpstr> Measuring Effectiveness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Analytics Overview</dc:title>
  <dc:creator>Satish</dc:creator>
  <cp:lastModifiedBy>Satish Nargundkar</cp:lastModifiedBy>
  <cp:revision>8</cp:revision>
  <dcterms:created xsi:type="dcterms:W3CDTF">2016-01-06T19:17:23Z</dcterms:created>
  <dcterms:modified xsi:type="dcterms:W3CDTF">2020-01-07T01:48:38Z</dcterms:modified>
</cp:coreProperties>
</file>