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9" r:id="rId1"/>
  </p:sldMasterIdLst>
  <p:sldIdLst>
    <p:sldId id="256" r:id="rId2"/>
    <p:sldId id="257" r:id="rId3"/>
    <p:sldId id="267" r:id="rId4"/>
    <p:sldId id="268" r:id="rId5"/>
    <p:sldId id="276" r:id="rId6"/>
    <p:sldId id="277" r:id="rId7"/>
    <p:sldId id="280" r:id="rId8"/>
    <p:sldId id="278" r:id="rId9"/>
    <p:sldId id="279" r:id="rId10"/>
    <p:sldId id="260" r:id="rId11"/>
    <p:sldId id="281" r:id="rId12"/>
    <p:sldId id="282" r:id="rId13"/>
    <p:sldId id="283" r:id="rId14"/>
    <p:sldId id="284" r:id="rId15"/>
    <p:sldId id="285" r:id="rId16"/>
    <p:sldId id="286"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2" d="100"/>
          <a:sy n="102" d="100"/>
        </p:scale>
        <p:origin x="-46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5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5" name="Rectangle 54"/>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6" name="Rectangle 55"/>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7" name="Rectangle 56"/>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371600"/>
          </a:xfrm>
        </p:spPr>
        <p:txBody>
          <a:bodyPr>
            <a:normAutofit/>
          </a:bodyPr>
          <a:lstStyle>
            <a:lvl1pPr>
              <a:defRPr sz="3200" b="1">
                <a:solidFill>
                  <a:schemeClr val="accent1"/>
                </a:solidFill>
              </a:defRPr>
            </a:lvl1pPr>
          </a:lstStyle>
          <a:p>
            <a:r>
              <a:rPr lang="en-US" dirty="0" smtClean="0"/>
              <a:t>Click to edit Master title style</a:t>
            </a:r>
            <a:endParaRPr lang="en-US" dirty="0"/>
          </a:p>
        </p:txBody>
      </p:sp>
      <p:sp>
        <p:nvSpPr>
          <p:cNvPr id="15" name="Date Placeholder 27"/>
          <p:cNvSpPr>
            <a:spLocks noGrp="1"/>
          </p:cNvSpPr>
          <p:nvPr>
            <p:ph type="dt" sz="half" idx="10"/>
          </p:nvPr>
        </p:nvSpPr>
        <p:spPr/>
        <p:txBody>
          <a:bodyPr/>
          <a:lstStyle>
            <a:lvl1pPr>
              <a:defRPr/>
            </a:lvl1pPr>
          </a:lstStyle>
          <a:p>
            <a:pPr>
              <a:defRPr/>
            </a:pPr>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0986CDF-1E24-4EBC-BA57-20997C81A96C}" type="slidenum">
              <a:rPr lang="en-US"/>
              <a:pPr>
                <a:defRPr/>
              </a:pPr>
              <a:t>‹#›</a:t>
            </a:fld>
            <a:endParaRPr lang="en-US"/>
          </a:p>
        </p:txBody>
      </p:sp>
    </p:spTree>
    <p:extLst>
      <p:ext uri="{BB962C8B-B14F-4D97-AF65-F5344CB8AC3E}">
        <p14:creationId xmlns:p14="http://schemas.microsoft.com/office/powerpoint/2010/main" val="42587187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FE66B7-FC58-4FD3-9387-206C23A7BD1D}" type="slidenum">
              <a:rPr lang="en-US"/>
              <a:pPr>
                <a:defRPr/>
              </a:pPr>
              <a:t>‹#›</a:t>
            </a:fld>
            <a:endParaRPr lang="en-US"/>
          </a:p>
        </p:txBody>
      </p:sp>
    </p:spTree>
    <p:extLst>
      <p:ext uri="{BB962C8B-B14F-4D97-AF65-F5344CB8AC3E}">
        <p14:creationId xmlns:p14="http://schemas.microsoft.com/office/powerpoint/2010/main" val="47668126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5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5" name="Rectangle 54"/>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6" name="Rectangle 55"/>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7" name="Rectangle 56"/>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65C8166-DC0D-48D4-BDD5-A083AD49568F}"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51702295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normAutofit/>
          </a:bodyPr>
          <a:lstStyle>
            <a:lvl1pPr>
              <a:defRPr sz="3200" b="1"/>
            </a:lvl1pPr>
          </a:lstStyle>
          <a:p>
            <a:r>
              <a:rPr lang="en-US" dirty="0" smtClean="0"/>
              <a:t>Click to edit Master title style</a:t>
            </a:r>
            <a:endParaRPr lang="en-US" dirty="0"/>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8B2B25E4-5E99-47CE-AF45-329EE8C7C14D}" type="slidenum">
              <a:rPr lang="en-US"/>
              <a:pPr>
                <a:defRPr/>
              </a:pPr>
              <a:t>‹#›</a:t>
            </a:fld>
            <a:endParaRPr lang="en-US"/>
          </a:p>
        </p:txBody>
      </p:sp>
    </p:spTree>
    <p:extLst>
      <p:ext uri="{BB962C8B-B14F-4D97-AF65-F5344CB8AC3E}">
        <p14:creationId xmlns:p14="http://schemas.microsoft.com/office/powerpoint/2010/main" val="28119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b="1">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1pPr>
              <a:defRPr sz="2000"/>
            </a:lvl1pPr>
            <a:lvl2pPr>
              <a:defRPr sz="1800"/>
            </a:lvl2pPr>
            <a:lvl3pPr>
              <a:defRPr sz="16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B869F224-13A5-4BE4-8B99-EF49869F4007}" type="slidenum">
              <a:rPr lang="en-US"/>
              <a:pPr>
                <a:defRPr/>
              </a:pPr>
              <a:t>‹#›</a:t>
            </a:fld>
            <a:endParaRPr lang="en-US"/>
          </a:p>
        </p:txBody>
      </p:sp>
    </p:spTree>
    <p:extLst>
      <p:ext uri="{BB962C8B-B14F-4D97-AF65-F5344CB8AC3E}">
        <p14:creationId xmlns:p14="http://schemas.microsoft.com/office/powerpoint/2010/main" val="424481918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5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5" name="Rectangle 54"/>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6" name="Rectangle 55"/>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7" name="Rectangle 56"/>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8" name="Rectangle 57"/>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9" name="Rectangle 58"/>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961B0FD8-B391-4DD3-BC10-AB80FE8D08A3}" type="slidenum">
              <a:rPr lang="en-US"/>
              <a:pPr>
                <a:defRPr/>
              </a:pPr>
              <a:t>‹#›</a:t>
            </a:fld>
            <a:endParaRPr lang="en-US"/>
          </a:p>
        </p:txBody>
      </p:sp>
    </p:spTree>
    <p:extLst>
      <p:ext uri="{BB962C8B-B14F-4D97-AF65-F5344CB8AC3E}">
        <p14:creationId xmlns:p14="http://schemas.microsoft.com/office/powerpoint/2010/main" val="358195989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53"/>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0630FD0-1DB1-458E-A125-8216F9D9D747}" type="slidenum">
              <a:rPr lang="en-US"/>
              <a:pPr>
                <a:defRPr/>
              </a:pPr>
              <a:t>‹#›</a:t>
            </a:fld>
            <a:endParaRPr lang="en-US"/>
          </a:p>
        </p:txBody>
      </p:sp>
    </p:spTree>
    <p:extLst>
      <p:ext uri="{BB962C8B-B14F-4D97-AF65-F5344CB8AC3E}">
        <p14:creationId xmlns:p14="http://schemas.microsoft.com/office/powerpoint/2010/main" val="283160056"/>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53"/>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54"/>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9" name="Rectangle 55"/>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 name="Rectangle 56"/>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1" name="Rectangle 57"/>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44A074CA-F962-4924-909F-A091EF5B2544}" type="slidenum">
              <a:rPr lang="en-US"/>
              <a:pPr>
                <a:defRPr/>
              </a:pPr>
              <a:t>‹#›</a:t>
            </a:fld>
            <a:endParaRPr lang="en-US"/>
          </a:p>
        </p:txBody>
      </p:sp>
    </p:spTree>
    <p:extLst>
      <p:ext uri="{BB962C8B-B14F-4D97-AF65-F5344CB8AC3E}">
        <p14:creationId xmlns:p14="http://schemas.microsoft.com/office/powerpoint/2010/main" val="82909817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A7ECB123-FA13-4AA0-BBD6-64B39A9F803C}" type="slidenum">
              <a:rPr lang="en-US"/>
              <a:pPr>
                <a:defRPr/>
              </a:pPr>
              <a:t>‹#›</a:t>
            </a:fld>
            <a:endParaRPr lang="en-US"/>
          </a:p>
        </p:txBody>
      </p:sp>
    </p:spTree>
    <p:extLst>
      <p:ext uri="{BB962C8B-B14F-4D97-AF65-F5344CB8AC3E}">
        <p14:creationId xmlns:p14="http://schemas.microsoft.com/office/powerpoint/2010/main" val="3028332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3"/>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3" name="Rectangle 54"/>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4" name="Rectangle 5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5" name="Rectangle 56"/>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69A3522A-6AFE-4ADD-ABDC-2257843772C3}" type="slidenum">
              <a:rPr lang="en-US"/>
              <a:pPr>
                <a:defRPr/>
              </a:pPr>
              <a:t>‹#›</a:t>
            </a:fld>
            <a:endParaRPr lang="en-US"/>
          </a:p>
        </p:txBody>
      </p:sp>
    </p:spTree>
    <p:extLst>
      <p:ext uri="{BB962C8B-B14F-4D97-AF65-F5344CB8AC3E}">
        <p14:creationId xmlns:p14="http://schemas.microsoft.com/office/powerpoint/2010/main" val="26135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54"/>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7" name="Rectangle 5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8" name="Rectangle 56"/>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9" name="Rectangle 5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D14771BE-8E0F-4CD6-87C5-1B2FA1AE84A2}"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109661952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54"/>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7" name="Rectangle 55"/>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8" name="Rectangle 56"/>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9" name="Rectangle 5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B9C9C117-7189-41BC-8762-15A6DE10FE10}"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301851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smtClean="0"/>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3E951F5-DAE5-4FFB-A1D0-4B3DC9FF4B88}"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1752600" y="990600"/>
            <a:ext cx="5105400" cy="914400"/>
          </a:xfrm>
        </p:spPr>
        <p:txBody>
          <a:bodyPr/>
          <a:lstStyle/>
          <a:p>
            <a:pPr eaLnBrk="1" hangingPunct="1"/>
            <a:r>
              <a:rPr lang="en-US" altLang="en-US" smtClean="0"/>
              <a:t>	Decision Analysis</a:t>
            </a:r>
          </a:p>
        </p:txBody>
      </p:sp>
      <p:sp>
        <p:nvSpPr>
          <p:cNvPr id="14339" name="TextBox 1"/>
          <p:cNvSpPr txBox="1">
            <a:spLocks noChangeArrowheads="1"/>
          </p:cNvSpPr>
          <p:nvPr/>
        </p:nvSpPr>
        <p:spPr bwMode="auto">
          <a:xfrm>
            <a:off x="3276600" y="3424238"/>
            <a:ext cx="29400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dirty="0" smtClean="0"/>
              <a:t>MBA 8040</a:t>
            </a:r>
            <a:endParaRPr lang="en-US" altLang="en-US" b="1" dirty="0"/>
          </a:p>
          <a:p>
            <a:pPr algn="ctr"/>
            <a:r>
              <a:rPr lang="en-US" altLang="en-US" dirty="0"/>
              <a:t>Dr. Satish Nargundkar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838200" y="3352800"/>
            <a:ext cx="3810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en-US" altLang="en-US" sz="2000">
              <a:latin typeface="Times New Roman" pitchFamily="18" charset="0"/>
            </a:endParaRPr>
          </a:p>
        </p:txBody>
      </p:sp>
      <p:sp>
        <p:nvSpPr>
          <p:cNvPr id="27651" name="Line 3"/>
          <p:cNvSpPr>
            <a:spLocks noChangeShapeType="1"/>
          </p:cNvSpPr>
          <p:nvPr/>
        </p:nvSpPr>
        <p:spPr bwMode="auto">
          <a:xfrm flipV="1">
            <a:off x="1219200" y="1905000"/>
            <a:ext cx="11430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2" name="Line 4"/>
          <p:cNvSpPr>
            <a:spLocks noChangeShapeType="1"/>
          </p:cNvSpPr>
          <p:nvPr/>
        </p:nvSpPr>
        <p:spPr bwMode="auto">
          <a:xfrm>
            <a:off x="1219200" y="35052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3" name="Line 5"/>
          <p:cNvSpPr>
            <a:spLocks noChangeShapeType="1"/>
          </p:cNvSpPr>
          <p:nvPr/>
        </p:nvSpPr>
        <p:spPr bwMode="auto">
          <a:xfrm>
            <a:off x="1219200" y="3581400"/>
            <a:ext cx="1066800" cy="1447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4" name="Oval 6"/>
          <p:cNvSpPr>
            <a:spLocks noChangeArrowheads="1"/>
          </p:cNvSpPr>
          <p:nvPr/>
        </p:nvSpPr>
        <p:spPr bwMode="auto">
          <a:xfrm>
            <a:off x="2362200" y="1752600"/>
            <a:ext cx="381000" cy="38100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en-US" altLang="en-US" sz="2000">
              <a:latin typeface="Times New Roman" pitchFamily="18" charset="0"/>
            </a:endParaRPr>
          </a:p>
        </p:txBody>
      </p:sp>
      <p:sp>
        <p:nvSpPr>
          <p:cNvPr id="27655" name="Oval 7"/>
          <p:cNvSpPr>
            <a:spLocks noChangeArrowheads="1"/>
          </p:cNvSpPr>
          <p:nvPr/>
        </p:nvSpPr>
        <p:spPr bwMode="auto">
          <a:xfrm>
            <a:off x="2286000" y="4800600"/>
            <a:ext cx="381000" cy="38100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en-US" altLang="en-US" sz="2000">
              <a:latin typeface="Times New Roman" pitchFamily="18" charset="0"/>
            </a:endParaRPr>
          </a:p>
        </p:txBody>
      </p:sp>
      <p:sp>
        <p:nvSpPr>
          <p:cNvPr id="27656" name="Oval 8"/>
          <p:cNvSpPr>
            <a:spLocks noChangeArrowheads="1"/>
          </p:cNvSpPr>
          <p:nvPr/>
        </p:nvSpPr>
        <p:spPr bwMode="auto">
          <a:xfrm>
            <a:off x="2362200" y="3352800"/>
            <a:ext cx="381000" cy="38100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endParaRPr lang="en-US" altLang="en-US" sz="2000">
              <a:latin typeface="Times New Roman" pitchFamily="18" charset="0"/>
            </a:endParaRPr>
          </a:p>
        </p:txBody>
      </p:sp>
      <p:grpSp>
        <p:nvGrpSpPr>
          <p:cNvPr id="27657" name="Group 12"/>
          <p:cNvGrpSpPr>
            <a:grpSpLocks/>
          </p:cNvGrpSpPr>
          <p:nvPr/>
        </p:nvGrpSpPr>
        <p:grpSpPr bwMode="auto">
          <a:xfrm>
            <a:off x="2743200" y="2973388"/>
            <a:ext cx="1524000" cy="1141412"/>
            <a:chOff x="1728" y="865"/>
            <a:chExt cx="960" cy="719"/>
          </a:xfrm>
        </p:grpSpPr>
        <p:sp>
          <p:nvSpPr>
            <p:cNvPr id="27696" name="Line 9"/>
            <p:cNvSpPr>
              <a:spLocks noChangeShapeType="1"/>
            </p:cNvSpPr>
            <p:nvPr/>
          </p:nvSpPr>
          <p:spPr bwMode="auto">
            <a:xfrm flipV="1">
              <a:off x="1728" y="865"/>
              <a:ext cx="960" cy="3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7" name="Line 10"/>
            <p:cNvSpPr>
              <a:spLocks noChangeShapeType="1"/>
            </p:cNvSpPr>
            <p:nvPr/>
          </p:nvSpPr>
          <p:spPr bwMode="auto">
            <a:xfrm>
              <a:off x="1728" y="1200"/>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8" name="Line 11"/>
            <p:cNvSpPr>
              <a:spLocks noChangeShapeType="1"/>
            </p:cNvSpPr>
            <p:nvPr/>
          </p:nvSpPr>
          <p:spPr bwMode="auto">
            <a:xfrm>
              <a:off x="1728" y="1200"/>
              <a:ext cx="960"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27658" name="Group 17"/>
          <p:cNvGrpSpPr>
            <a:grpSpLocks/>
          </p:cNvGrpSpPr>
          <p:nvPr/>
        </p:nvGrpSpPr>
        <p:grpSpPr bwMode="auto">
          <a:xfrm>
            <a:off x="2667000" y="4419600"/>
            <a:ext cx="1447800" cy="1295400"/>
            <a:chOff x="1728" y="816"/>
            <a:chExt cx="912" cy="816"/>
          </a:xfrm>
        </p:grpSpPr>
        <p:sp>
          <p:nvSpPr>
            <p:cNvPr id="27693" name="Line 18"/>
            <p:cNvSpPr>
              <a:spLocks noChangeShapeType="1"/>
            </p:cNvSpPr>
            <p:nvPr/>
          </p:nvSpPr>
          <p:spPr bwMode="auto">
            <a:xfrm flipV="1">
              <a:off x="1728" y="816"/>
              <a:ext cx="91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4" name="Line 19"/>
            <p:cNvSpPr>
              <a:spLocks noChangeShapeType="1"/>
            </p:cNvSpPr>
            <p:nvPr/>
          </p:nvSpPr>
          <p:spPr bwMode="auto">
            <a:xfrm>
              <a:off x="1728" y="1200"/>
              <a:ext cx="9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5" name="Line 20"/>
            <p:cNvSpPr>
              <a:spLocks noChangeShapeType="1"/>
            </p:cNvSpPr>
            <p:nvPr/>
          </p:nvSpPr>
          <p:spPr bwMode="auto">
            <a:xfrm>
              <a:off x="1728" y="1200"/>
              <a:ext cx="912"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7659" name="Text Box 21"/>
          <p:cNvSpPr txBox="1">
            <a:spLocks noChangeArrowheads="1"/>
          </p:cNvSpPr>
          <p:nvPr/>
        </p:nvSpPr>
        <p:spPr bwMode="auto">
          <a:xfrm>
            <a:off x="3124200" y="1600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0.6</a:t>
            </a:r>
          </a:p>
        </p:txBody>
      </p:sp>
      <p:grpSp>
        <p:nvGrpSpPr>
          <p:cNvPr id="27660" name="Group 26"/>
          <p:cNvGrpSpPr>
            <a:grpSpLocks/>
          </p:cNvGrpSpPr>
          <p:nvPr/>
        </p:nvGrpSpPr>
        <p:grpSpPr bwMode="auto">
          <a:xfrm>
            <a:off x="2743200" y="1295400"/>
            <a:ext cx="1524000" cy="1371600"/>
            <a:chOff x="1728" y="816"/>
            <a:chExt cx="960" cy="864"/>
          </a:xfrm>
        </p:grpSpPr>
        <p:sp>
          <p:nvSpPr>
            <p:cNvPr id="27690" name="Line 27"/>
            <p:cNvSpPr>
              <a:spLocks noChangeShapeType="1"/>
            </p:cNvSpPr>
            <p:nvPr/>
          </p:nvSpPr>
          <p:spPr bwMode="auto">
            <a:xfrm flipV="1">
              <a:off x="1728" y="816"/>
              <a:ext cx="912"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1" name="Line 28"/>
            <p:cNvSpPr>
              <a:spLocks noChangeShapeType="1"/>
            </p:cNvSpPr>
            <p:nvPr/>
          </p:nvSpPr>
          <p:spPr bwMode="auto">
            <a:xfrm>
              <a:off x="1728" y="1200"/>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2" name="Line 29"/>
            <p:cNvSpPr>
              <a:spLocks noChangeShapeType="1"/>
            </p:cNvSpPr>
            <p:nvPr/>
          </p:nvSpPr>
          <p:spPr bwMode="auto">
            <a:xfrm>
              <a:off x="1728" y="1200"/>
              <a:ext cx="96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27661" name="Text Box 30"/>
          <p:cNvSpPr txBox="1">
            <a:spLocks noChangeArrowheads="1"/>
          </p:cNvSpPr>
          <p:nvPr/>
        </p:nvSpPr>
        <p:spPr bwMode="auto">
          <a:xfrm>
            <a:off x="4191000" y="1676400"/>
            <a:ext cx="684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350</a:t>
            </a:r>
          </a:p>
        </p:txBody>
      </p:sp>
      <p:sp>
        <p:nvSpPr>
          <p:cNvPr id="27662" name="Text Box 31"/>
          <p:cNvSpPr txBox="1">
            <a:spLocks noChangeArrowheads="1"/>
          </p:cNvSpPr>
          <p:nvPr/>
        </p:nvSpPr>
        <p:spPr bwMode="auto">
          <a:xfrm>
            <a:off x="4191000" y="2362200"/>
            <a:ext cx="684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400</a:t>
            </a:r>
          </a:p>
        </p:txBody>
      </p:sp>
      <p:sp>
        <p:nvSpPr>
          <p:cNvPr id="27663" name="Text Box 32"/>
          <p:cNvSpPr txBox="1">
            <a:spLocks noChangeArrowheads="1"/>
          </p:cNvSpPr>
          <p:nvPr/>
        </p:nvSpPr>
        <p:spPr bwMode="auto">
          <a:xfrm>
            <a:off x="4191000" y="2743200"/>
            <a:ext cx="769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-100</a:t>
            </a:r>
          </a:p>
        </p:txBody>
      </p:sp>
      <p:sp>
        <p:nvSpPr>
          <p:cNvPr id="27664" name="Text Box 33"/>
          <p:cNvSpPr txBox="1">
            <a:spLocks noChangeArrowheads="1"/>
          </p:cNvSpPr>
          <p:nvPr/>
        </p:nvSpPr>
        <p:spPr bwMode="auto">
          <a:xfrm>
            <a:off x="4191000" y="3200400"/>
            <a:ext cx="684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600</a:t>
            </a:r>
          </a:p>
        </p:txBody>
      </p:sp>
      <p:sp>
        <p:nvSpPr>
          <p:cNvPr id="27665" name="Text Box 34"/>
          <p:cNvSpPr txBox="1">
            <a:spLocks noChangeArrowheads="1"/>
          </p:cNvSpPr>
          <p:nvPr/>
        </p:nvSpPr>
        <p:spPr bwMode="auto">
          <a:xfrm>
            <a:off x="4191000" y="3810000"/>
            <a:ext cx="684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700</a:t>
            </a:r>
          </a:p>
        </p:txBody>
      </p:sp>
      <p:sp>
        <p:nvSpPr>
          <p:cNvPr id="27666" name="Text Box 35"/>
          <p:cNvSpPr txBox="1">
            <a:spLocks noChangeArrowheads="1"/>
          </p:cNvSpPr>
          <p:nvPr/>
        </p:nvSpPr>
        <p:spPr bwMode="auto">
          <a:xfrm>
            <a:off x="4038600" y="4267200"/>
            <a:ext cx="898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-1000</a:t>
            </a:r>
          </a:p>
        </p:txBody>
      </p:sp>
      <p:sp>
        <p:nvSpPr>
          <p:cNvPr id="27667" name="Text Box 36"/>
          <p:cNvSpPr txBox="1">
            <a:spLocks noChangeArrowheads="1"/>
          </p:cNvSpPr>
          <p:nvPr/>
        </p:nvSpPr>
        <p:spPr bwMode="auto">
          <a:xfrm>
            <a:off x="4038600" y="4876800"/>
            <a:ext cx="769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 -200</a:t>
            </a:r>
          </a:p>
        </p:txBody>
      </p:sp>
      <p:sp>
        <p:nvSpPr>
          <p:cNvPr id="27668" name="Text Box 37"/>
          <p:cNvSpPr txBox="1">
            <a:spLocks noChangeArrowheads="1"/>
          </p:cNvSpPr>
          <p:nvPr/>
        </p:nvSpPr>
        <p:spPr bwMode="auto">
          <a:xfrm>
            <a:off x="4038600" y="5410200"/>
            <a:ext cx="835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400">
                <a:latin typeface="Times New Roman" pitchFamily="18" charset="0"/>
              </a:rPr>
              <a:t>| </a:t>
            </a:r>
            <a:r>
              <a:rPr lang="en-US" altLang="en-US" sz="2000">
                <a:latin typeface="Times New Roman" pitchFamily="18" charset="0"/>
              </a:rPr>
              <a:t>1200</a:t>
            </a:r>
          </a:p>
        </p:txBody>
      </p:sp>
      <p:sp>
        <p:nvSpPr>
          <p:cNvPr id="27669" name="Text Box 38"/>
          <p:cNvSpPr txBox="1">
            <a:spLocks noChangeArrowheads="1"/>
          </p:cNvSpPr>
          <p:nvPr/>
        </p:nvSpPr>
        <p:spPr bwMode="auto">
          <a:xfrm>
            <a:off x="4114800" y="1066800"/>
            <a:ext cx="708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400">
                <a:latin typeface="Times New Roman" pitchFamily="18" charset="0"/>
              </a:rPr>
              <a:t>| </a:t>
            </a:r>
            <a:r>
              <a:rPr lang="en-US" altLang="en-US" sz="2000">
                <a:latin typeface="Times New Roman" pitchFamily="18" charset="0"/>
              </a:rPr>
              <a:t>300</a:t>
            </a:r>
          </a:p>
        </p:txBody>
      </p:sp>
      <p:sp>
        <p:nvSpPr>
          <p:cNvPr id="27670" name="Text Box 39"/>
          <p:cNvSpPr txBox="1">
            <a:spLocks noChangeArrowheads="1"/>
          </p:cNvSpPr>
          <p:nvPr/>
        </p:nvSpPr>
        <p:spPr bwMode="auto">
          <a:xfrm>
            <a:off x="2971800" y="21336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0.1</a:t>
            </a:r>
          </a:p>
        </p:txBody>
      </p:sp>
      <p:sp>
        <p:nvSpPr>
          <p:cNvPr id="27671" name="Text Box 40"/>
          <p:cNvSpPr txBox="1">
            <a:spLocks noChangeArrowheads="1"/>
          </p:cNvSpPr>
          <p:nvPr/>
        </p:nvSpPr>
        <p:spPr bwMode="auto">
          <a:xfrm>
            <a:off x="2971800" y="11430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0.3</a:t>
            </a:r>
          </a:p>
        </p:txBody>
      </p:sp>
      <p:sp>
        <p:nvSpPr>
          <p:cNvPr id="27672" name="Text Box 41"/>
          <p:cNvSpPr txBox="1">
            <a:spLocks noChangeArrowheads="1"/>
          </p:cNvSpPr>
          <p:nvPr/>
        </p:nvSpPr>
        <p:spPr bwMode="auto">
          <a:xfrm>
            <a:off x="2895600" y="28194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0.3</a:t>
            </a:r>
          </a:p>
        </p:txBody>
      </p:sp>
      <p:sp>
        <p:nvSpPr>
          <p:cNvPr id="27673" name="Text Box 42"/>
          <p:cNvSpPr txBox="1">
            <a:spLocks noChangeArrowheads="1"/>
          </p:cNvSpPr>
          <p:nvPr/>
        </p:nvSpPr>
        <p:spPr bwMode="auto">
          <a:xfrm>
            <a:off x="3124200" y="3124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0.6</a:t>
            </a:r>
          </a:p>
        </p:txBody>
      </p:sp>
      <p:sp>
        <p:nvSpPr>
          <p:cNvPr id="27674" name="Text Box 43"/>
          <p:cNvSpPr txBox="1">
            <a:spLocks noChangeArrowheads="1"/>
          </p:cNvSpPr>
          <p:nvPr/>
        </p:nvSpPr>
        <p:spPr bwMode="auto">
          <a:xfrm>
            <a:off x="3048000" y="36576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0.1</a:t>
            </a:r>
          </a:p>
        </p:txBody>
      </p:sp>
      <p:sp>
        <p:nvSpPr>
          <p:cNvPr id="27675" name="Text Box 44"/>
          <p:cNvSpPr txBox="1">
            <a:spLocks noChangeArrowheads="1"/>
          </p:cNvSpPr>
          <p:nvPr/>
        </p:nvSpPr>
        <p:spPr bwMode="auto">
          <a:xfrm>
            <a:off x="2971800" y="53340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0.1</a:t>
            </a:r>
          </a:p>
        </p:txBody>
      </p:sp>
      <p:sp>
        <p:nvSpPr>
          <p:cNvPr id="27676" name="Text Box 45"/>
          <p:cNvSpPr txBox="1">
            <a:spLocks noChangeArrowheads="1"/>
          </p:cNvSpPr>
          <p:nvPr/>
        </p:nvSpPr>
        <p:spPr bwMode="auto">
          <a:xfrm>
            <a:off x="3124200" y="4648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0.6</a:t>
            </a:r>
          </a:p>
        </p:txBody>
      </p:sp>
      <p:sp>
        <p:nvSpPr>
          <p:cNvPr id="27677" name="Text Box 46"/>
          <p:cNvSpPr txBox="1">
            <a:spLocks noChangeArrowheads="1"/>
          </p:cNvSpPr>
          <p:nvPr/>
        </p:nvSpPr>
        <p:spPr bwMode="auto">
          <a:xfrm>
            <a:off x="3048000" y="4267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0.3</a:t>
            </a:r>
          </a:p>
        </p:txBody>
      </p:sp>
      <p:sp>
        <p:nvSpPr>
          <p:cNvPr id="27678" name="Text Box 47"/>
          <p:cNvSpPr txBox="1">
            <a:spLocks noChangeArrowheads="1"/>
          </p:cNvSpPr>
          <p:nvPr/>
        </p:nvSpPr>
        <p:spPr bwMode="auto">
          <a:xfrm>
            <a:off x="1752600" y="1447800"/>
            <a:ext cx="5699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b="1">
                <a:latin typeface="Times New Roman" pitchFamily="18" charset="0"/>
              </a:rPr>
              <a:t>340</a:t>
            </a:r>
            <a:endParaRPr lang="en-US" altLang="en-US" sz="2000">
              <a:latin typeface="Times New Roman" pitchFamily="18" charset="0"/>
            </a:endParaRPr>
          </a:p>
        </p:txBody>
      </p:sp>
      <p:sp>
        <p:nvSpPr>
          <p:cNvPr id="27679" name="Text Box 48"/>
          <p:cNvSpPr txBox="1">
            <a:spLocks noChangeArrowheads="1"/>
          </p:cNvSpPr>
          <p:nvPr/>
        </p:nvSpPr>
        <p:spPr bwMode="auto">
          <a:xfrm>
            <a:off x="2209800" y="3657600"/>
            <a:ext cx="5699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b="1">
                <a:latin typeface="Times New Roman" pitchFamily="18" charset="0"/>
              </a:rPr>
              <a:t>400</a:t>
            </a:r>
            <a:endParaRPr lang="en-US" altLang="en-US" sz="2000">
              <a:latin typeface="Times New Roman" pitchFamily="18" charset="0"/>
            </a:endParaRPr>
          </a:p>
        </p:txBody>
      </p:sp>
      <p:sp>
        <p:nvSpPr>
          <p:cNvPr id="27680" name="Text Box 49"/>
          <p:cNvSpPr txBox="1">
            <a:spLocks noChangeArrowheads="1"/>
          </p:cNvSpPr>
          <p:nvPr/>
        </p:nvSpPr>
        <p:spPr bwMode="auto">
          <a:xfrm>
            <a:off x="1676400" y="4953000"/>
            <a:ext cx="654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b="1">
                <a:latin typeface="Times New Roman" pitchFamily="18" charset="0"/>
              </a:rPr>
              <a:t>-300</a:t>
            </a:r>
            <a:endParaRPr lang="en-US" altLang="en-US" sz="2000">
              <a:latin typeface="Times New Roman" pitchFamily="18" charset="0"/>
            </a:endParaRPr>
          </a:p>
        </p:txBody>
      </p:sp>
      <p:sp>
        <p:nvSpPr>
          <p:cNvPr id="27681" name="Text Box 50"/>
          <p:cNvSpPr txBox="1">
            <a:spLocks noChangeArrowheads="1"/>
          </p:cNvSpPr>
          <p:nvPr/>
        </p:nvSpPr>
        <p:spPr bwMode="auto">
          <a:xfrm>
            <a:off x="609600" y="3657600"/>
            <a:ext cx="6413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400" b="1">
                <a:latin typeface="Times New Roman" pitchFamily="18" charset="0"/>
              </a:rPr>
              <a:t>A2</a:t>
            </a:r>
            <a:endParaRPr lang="en-US" altLang="en-US" sz="2400">
              <a:latin typeface="Times New Roman" pitchFamily="18" charset="0"/>
            </a:endParaRPr>
          </a:p>
          <a:p>
            <a:pPr>
              <a:spcBef>
                <a:spcPct val="0"/>
              </a:spcBef>
              <a:buClrTx/>
              <a:buSzTx/>
              <a:buFontTx/>
              <a:buNone/>
            </a:pPr>
            <a:r>
              <a:rPr lang="en-US" altLang="en-US" sz="2400">
                <a:latin typeface="Times New Roman" pitchFamily="18" charset="0"/>
              </a:rPr>
              <a:t>400</a:t>
            </a:r>
          </a:p>
        </p:txBody>
      </p:sp>
      <p:sp>
        <p:nvSpPr>
          <p:cNvPr id="27682" name="Text Box 51"/>
          <p:cNvSpPr txBox="1">
            <a:spLocks noChangeArrowheads="1"/>
          </p:cNvSpPr>
          <p:nvPr/>
        </p:nvSpPr>
        <p:spPr bwMode="auto">
          <a:xfrm>
            <a:off x="1219200" y="24384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A1</a:t>
            </a:r>
          </a:p>
        </p:txBody>
      </p:sp>
      <p:sp>
        <p:nvSpPr>
          <p:cNvPr id="27683" name="Text Box 53"/>
          <p:cNvSpPr txBox="1">
            <a:spLocks noChangeArrowheads="1"/>
          </p:cNvSpPr>
          <p:nvPr/>
        </p:nvSpPr>
        <p:spPr bwMode="auto">
          <a:xfrm>
            <a:off x="1295400" y="3124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A2</a:t>
            </a:r>
          </a:p>
        </p:txBody>
      </p:sp>
      <p:sp>
        <p:nvSpPr>
          <p:cNvPr id="27684" name="Text Box 54"/>
          <p:cNvSpPr txBox="1">
            <a:spLocks noChangeArrowheads="1"/>
          </p:cNvSpPr>
          <p:nvPr/>
        </p:nvSpPr>
        <p:spPr bwMode="auto">
          <a:xfrm>
            <a:off x="1371600" y="4267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A3</a:t>
            </a:r>
          </a:p>
        </p:txBody>
      </p:sp>
      <p:sp>
        <p:nvSpPr>
          <p:cNvPr id="27685" name="Text Box 55"/>
          <p:cNvSpPr txBox="1">
            <a:spLocks noChangeArrowheads="1"/>
          </p:cNvSpPr>
          <p:nvPr/>
        </p:nvSpPr>
        <p:spPr bwMode="auto">
          <a:xfrm>
            <a:off x="1508125" y="422275"/>
            <a:ext cx="1968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400" b="1">
                <a:latin typeface="Times New Roman" pitchFamily="18" charset="0"/>
              </a:rPr>
              <a:t>Decision Tree</a:t>
            </a:r>
            <a:endParaRPr lang="en-US" altLang="en-US" sz="2400">
              <a:latin typeface="Times New Roman" pitchFamily="18" charset="0"/>
            </a:endParaRPr>
          </a:p>
        </p:txBody>
      </p:sp>
      <p:sp>
        <p:nvSpPr>
          <p:cNvPr id="27686" name="Line 56"/>
          <p:cNvSpPr>
            <a:spLocks noChangeShapeType="1"/>
          </p:cNvSpPr>
          <p:nvPr/>
        </p:nvSpPr>
        <p:spPr bwMode="auto">
          <a:xfrm flipH="1">
            <a:off x="1600200" y="41148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7" name="Line 57"/>
          <p:cNvSpPr>
            <a:spLocks noChangeShapeType="1"/>
          </p:cNvSpPr>
          <p:nvPr/>
        </p:nvSpPr>
        <p:spPr bwMode="auto">
          <a:xfrm flipH="1">
            <a:off x="1676400" y="41910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8" name="Line 58"/>
          <p:cNvSpPr>
            <a:spLocks noChangeShapeType="1"/>
          </p:cNvSpPr>
          <p:nvPr/>
        </p:nvSpPr>
        <p:spPr bwMode="auto">
          <a:xfrm>
            <a:off x="1752600" y="25146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9" name="Line 59"/>
          <p:cNvSpPr>
            <a:spLocks noChangeShapeType="1"/>
          </p:cNvSpPr>
          <p:nvPr/>
        </p:nvSpPr>
        <p:spPr bwMode="auto">
          <a:xfrm>
            <a:off x="1828800" y="2362200"/>
            <a:ext cx="3048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altLang="en-US" dirty="0" smtClean="0"/>
              <a:t>Sequential Decisions</a:t>
            </a:r>
          </a:p>
        </p:txBody>
      </p:sp>
      <p:sp>
        <p:nvSpPr>
          <p:cNvPr id="28675" name="Rectangle 3"/>
          <p:cNvSpPr>
            <a:spLocks noGrp="1" noChangeArrowheads="1"/>
          </p:cNvSpPr>
          <p:nvPr>
            <p:ph sz="quarter" idx="1"/>
          </p:nvPr>
        </p:nvSpPr>
        <p:spPr>
          <a:xfrm>
            <a:off x="301625" y="1752600"/>
            <a:ext cx="8504238" cy="4346575"/>
          </a:xfrm>
        </p:spPr>
        <p:txBody>
          <a:bodyPr/>
          <a:lstStyle/>
          <a:p>
            <a:pPr eaLnBrk="1" hangingPunct="1"/>
            <a:r>
              <a:rPr lang="en-US" altLang="en-US" smtClean="0"/>
              <a:t>Would you hire a consultant (or a psychic) to get more info about states of nature?</a:t>
            </a:r>
          </a:p>
          <a:p>
            <a:pPr eaLnBrk="1" hangingPunct="1"/>
            <a:r>
              <a:rPr lang="en-US" altLang="en-US" smtClean="0"/>
              <a:t>How would additional information cause you to revise your probabilities of states of nature occurring?</a:t>
            </a:r>
          </a:p>
          <a:p>
            <a:pPr eaLnBrk="1" hangingPunct="1"/>
            <a:r>
              <a:rPr lang="en-US" altLang="en-US" b="1" smtClean="0">
                <a:solidFill>
                  <a:srgbClr val="0033CC"/>
                </a:solidFill>
              </a:rPr>
              <a:t>Draw a new tree </a:t>
            </a:r>
            <a:r>
              <a:rPr lang="en-US" altLang="en-US" smtClean="0"/>
              <a:t>depicting the complete problem.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457200"/>
            <a:ext cx="7772400" cy="609600"/>
          </a:xfrm>
        </p:spPr>
        <p:txBody>
          <a:bodyPr/>
          <a:lstStyle/>
          <a:p>
            <a:pPr eaLnBrk="1" hangingPunct="1"/>
            <a:r>
              <a:rPr lang="en-US" altLang="en-US" smtClean="0"/>
              <a:t>Consultant’s Track Record</a:t>
            </a:r>
          </a:p>
        </p:txBody>
      </p:sp>
      <p:graphicFrame>
        <p:nvGraphicFramePr>
          <p:cNvPr id="2" name="Table 1"/>
          <p:cNvGraphicFramePr>
            <a:graphicFrameLocks noGrp="1"/>
          </p:cNvGraphicFramePr>
          <p:nvPr/>
        </p:nvGraphicFramePr>
        <p:xfrm>
          <a:off x="2259013" y="2819400"/>
          <a:ext cx="3962400" cy="1482724"/>
        </p:xfrm>
        <a:graphic>
          <a:graphicData uri="http://schemas.openxmlformats.org/drawingml/2006/table">
            <a:tbl>
              <a:tblPr firstRow="1" bandRow="1">
                <a:tableStyleId>{5C22544A-7EE6-4342-B048-85BDC9FD1C3A}</a:tableStyleId>
              </a:tblPr>
              <a:tblGrid>
                <a:gridCol w="1659467"/>
                <a:gridCol w="746760"/>
                <a:gridCol w="829733"/>
                <a:gridCol w="726440"/>
              </a:tblGrid>
              <a:tr h="370681">
                <a:tc>
                  <a:txBody>
                    <a:bodyPr/>
                    <a:lstStyle/>
                    <a:p>
                      <a:pPr marL="0" marR="0">
                        <a:spcBef>
                          <a:spcPts val="0"/>
                        </a:spcBef>
                        <a:spcAft>
                          <a:spcPts val="0"/>
                        </a:spcAft>
                      </a:pPr>
                      <a:r>
                        <a:rPr lang="en-US" sz="2000" dirty="0">
                          <a:effectLst/>
                          <a:latin typeface="Times New Roman"/>
                          <a:ea typeface="Times New Roman"/>
                        </a:rPr>
                        <a:t> </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S1</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S2</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S3</a:t>
                      </a:r>
                      <a:endParaRPr lang="en-US" sz="1000" dirty="0">
                        <a:effectLst/>
                        <a:latin typeface="Times New Roman"/>
                        <a:ea typeface="Times New Roman"/>
                      </a:endParaRPr>
                    </a:p>
                  </a:txBody>
                  <a:tcPr marL="68580" marR="68580" marT="0" marB="0"/>
                </a:tc>
              </a:tr>
              <a:tr h="370681">
                <a:tc>
                  <a:txBody>
                    <a:bodyPr/>
                    <a:lstStyle/>
                    <a:p>
                      <a:pPr marL="0" marR="0">
                        <a:spcBef>
                          <a:spcPts val="0"/>
                        </a:spcBef>
                        <a:spcAft>
                          <a:spcPts val="0"/>
                        </a:spcAft>
                      </a:pPr>
                      <a:r>
                        <a:rPr lang="en-US" sz="2000" dirty="0" smtClean="0">
                          <a:effectLst/>
                          <a:latin typeface="Times New Roman"/>
                          <a:ea typeface="Times New Roman"/>
                        </a:rPr>
                        <a:t>Favorable</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20</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60</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70</a:t>
                      </a:r>
                      <a:endParaRPr lang="en-US" sz="1000" dirty="0">
                        <a:effectLst/>
                        <a:latin typeface="Times New Roman"/>
                        <a:ea typeface="Times New Roman"/>
                      </a:endParaRPr>
                    </a:p>
                  </a:txBody>
                  <a:tcPr marL="68580" marR="68580" marT="0" marB="0"/>
                </a:tc>
              </a:tr>
              <a:tr h="370681">
                <a:tc>
                  <a:txBody>
                    <a:bodyPr/>
                    <a:lstStyle/>
                    <a:p>
                      <a:pPr marL="0" marR="0">
                        <a:spcBef>
                          <a:spcPts val="0"/>
                        </a:spcBef>
                        <a:spcAft>
                          <a:spcPts val="0"/>
                        </a:spcAft>
                      </a:pPr>
                      <a:r>
                        <a:rPr lang="en-US" sz="2000" dirty="0" smtClean="0">
                          <a:effectLst/>
                          <a:latin typeface="Times New Roman"/>
                          <a:ea typeface="Times New Roman"/>
                        </a:rPr>
                        <a:t>Unfavorable</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a:effectLst/>
                          <a:latin typeface="Times New Roman"/>
                          <a:ea typeface="Times New Roman"/>
                        </a:rPr>
                        <a:t>80</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40</a:t>
                      </a:r>
                      <a:endParaRPr lang="en-US" sz="10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dirty="0">
                          <a:effectLst/>
                          <a:latin typeface="Times New Roman"/>
                          <a:ea typeface="Times New Roman"/>
                        </a:rPr>
                        <a:t>30</a:t>
                      </a:r>
                      <a:endParaRPr lang="en-US" sz="1000" dirty="0">
                        <a:effectLst/>
                        <a:latin typeface="Times New Roman"/>
                        <a:ea typeface="Times New Roman"/>
                      </a:endParaRPr>
                    </a:p>
                  </a:txBody>
                  <a:tcPr marL="68580" marR="68580" marT="0" marB="0"/>
                </a:tc>
              </a:tr>
              <a:tr h="370681">
                <a:tc>
                  <a:txBody>
                    <a:bodyPr/>
                    <a:lstStyle/>
                    <a:p>
                      <a:pPr marL="0" marR="0">
                        <a:spcBef>
                          <a:spcPts val="0"/>
                        </a:spcBef>
                        <a:spcAft>
                          <a:spcPts val="0"/>
                        </a:spcAft>
                      </a:pPr>
                      <a:r>
                        <a:rPr lang="en-US" sz="2000">
                          <a:effectLst/>
                          <a:latin typeface="Times New Roman"/>
                          <a:ea typeface="Times New Roman"/>
                        </a:rPr>
                        <a:t> </a:t>
                      </a:r>
                      <a:endParaRPr lang="en-US" sz="100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b="1" dirty="0">
                          <a:effectLst/>
                          <a:latin typeface="Times New Roman"/>
                          <a:ea typeface="Times New Roman"/>
                        </a:rPr>
                        <a:t>100</a:t>
                      </a:r>
                      <a:endParaRPr lang="en-US" sz="10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b="1" dirty="0">
                          <a:effectLst/>
                          <a:latin typeface="Times New Roman"/>
                          <a:ea typeface="Times New Roman"/>
                        </a:rPr>
                        <a:t>100</a:t>
                      </a:r>
                      <a:endParaRPr lang="en-US" sz="1000" b="1"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2000" b="1" dirty="0">
                          <a:effectLst/>
                          <a:latin typeface="Times New Roman"/>
                          <a:ea typeface="Times New Roman"/>
                        </a:rPr>
                        <a:t>100</a:t>
                      </a:r>
                      <a:endParaRPr lang="en-US" sz="1000" b="1" dirty="0">
                        <a:effectLst/>
                        <a:latin typeface="Times New Roman"/>
                        <a:ea typeface="Times New Roman"/>
                      </a:endParaRPr>
                    </a:p>
                  </a:txBody>
                  <a:tcPr marL="68580" marR="68580" marT="0" marB="0"/>
                </a:tc>
              </a:tr>
            </a:tbl>
          </a:graphicData>
        </a:graphic>
      </p:graphicFrame>
      <p:sp>
        <p:nvSpPr>
          <p:cNvPr id="29726" name="TextBox 3"/>
          <p:cNvSpPr txBox="1">
            <a:spLocks noChangeArrowheads="1"/>
          </p:cNvSpPr>
          <p:nvPr/>
        </p:nvSpPr>
        <p:spPr bwMode="auto">
          <a:xfrm>
            <a:off x="842963" y="3124200"/>
            <a:ext cx="109061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1600"/>
              <a:t>Previous</a:t>
            </a:r>
          </a:p>
          <a:p>
            <a:r>
              <a:rPr lang="en-US" altLang="en-US" sz="1600"/>
              <a:t>Economic</a:t>
            </a:r>
          </a:p>
          <a:p>
            <a:r>
              <a:rPr lang="en-US" altLang="en-US" sz="1600"/>
              <a:t>Forecasts</a:t>
            </a:r>
          </a:p>
        </p:txBody>
      </p:sp>
      <p:sp>
        <p:nvSpPr>
          <p:cNvPr id="29727" name="TextBox 4"/>
          <p:cNvSpPr txBox="1">
            <a:spLocks noChangeArrowheads="1"/>
          </p:cNvSpPr>
          <p:nvPr/>
        </p:nvSpPr>
        <p:spPr bwMode="auto">
          <a:xfrm>
            <a:off x="4114800" y="1905000"/>
            <a:ext cx="19288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1600"/>
              <a:t>Instances of actual </a:t>
            </a:r>
          </a:p>
          <a:p>
            <a:pPr algn="ctr"/>
            <a:r>
              <a:rPr lang="en-US" altLang="en-US" sz="1600"/>
              <a:t>occurrence of </a:t>
            </a:r>
          </a:p>
          <a:p>
            <a:pPr algn="ctr"/>
            <a:r>
              <a:rPr lang="en-US" altLang="en-US" sz="1600"/>
              <a:t>states of nature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ltLang="en-US" smtClean="0"/>
              <a:t>Probabilities</a:t>
            </a:r>
          </a:p>
        </p:txBody>
      </p:sp>
      <p:sp>
        <p:nvSpPr>
          <p:cNvPr id="22531" name="Rectangle 3"/>
          <p:cNvSpPr>
            <a:spLocks noGrp="1" noChangeArrowheads="1"/>
          </p:cNvSpPr>
          <p:nvPr>
            <p:ph sz="quarter" idx="1"/>
          </p:nvPr>
        </p:nvSpPr>
        <p:spPr>
          <a:xfrm>
            <a:off x="1295400" y="1905000"/>
            <a:ext cx="6248400" cy="4194175"/>
          </a:xfrm>
        </p:spPr>
        <p:txBody>
          <a:bodyPr/>
          <a:lstStyle/>
          <a:p>
            <a:pPr eaLnBrk="1" hangingPunct="1">
              <a:defRPr/>
            </a:pPr>
            <a:r>
              <a:rPr lang="en-US" altLang="en-US" dirty="0" smtClean="0"/>
              <a:t>P(F/S1) = 0.2		</a:t>
            </a:r>
          </a:p>
          <a:p>
            <a:pPr eaLnBrk="1" hangingPunct="1">
              <a:defRPr/>
            </a:pPr>
            <a:r>
              <a:rPr lang="en-US" altLang="en-US" dirty="0" smtClean="0"/>
              <a:t>P(U/S1) = 0.8</a:t>
            </a:r>
          </a:p>
          <a:p>
            <a:pPr marL="0" indent="0" eaLnBrk="1" hangingPunct="1">
              <a:buFont typeface="Wingdings 2" pitchFamily="18" charset="2"/>
              <a:buNone/>
              <a:defRPr/>
            </a:pPr>
            <a:endParaRPr lang="en-US" altLang="en-US" dirty="0" smtClean="0"/>
          </a:p>
          <a:p>
            <a:pPr eaLnBrk="1" hangingPunct="1">
              <a:defRPr/>
            </a:pPr>
            <a:r>
              <a:rPr lang="en-US" altLang="en-US" dirty="0" smtClean="0"/>
              <a:t>P(F/S2) = 0.6	</a:t>
            </a:r>
          </a:p>
          <a:p>
            <a:pPr eaLnBrk="1" hangingPunct="1">
              <a:defRPr/>
            </a:pPr>
            <a:r>
              <a:rPr lang="en-US" altLang="en-US" dirty="0" smtClean="0"/>
              <a:t>P(U/S2) = 0.4</a:t>
            </a:r>
          </a:p>
          <a:p>
            <a:pPr eaLnBrk="1" hangingPunct="1">
              <a:defRPr/>
            </a:pPr>
            <a:endParaRPr lang="en-US" altLang="en-US" dirty="0" smtClean="0"/>
          </a:p>
          <a:p>
            <a:pPr eaLnBrk="1" hangingPunct="1">
              <a:defRPr/>
            </a:pPr>
            <a:r>
              <a:rPr lang="en-US" altLang="en-US" dirty="0" smtClean="0"/>
              <a:t>P(F/S3) = 0.7		</a:t>
            </a:r>
          </a:p>
          <a:p>
            <a:pPr eaLnBrk="1" hangingPunct="1">
              <a:defRPr/>
            </a:pPr>
            <a:r>
              <a:rPr lang="en-US" altLang="en-US" dirty="0" smtClean="0"/>
              <a:t>P(U/S3) = 0.3</a:t>
            </a:r>
          </a:p>
          <a:p>
            <a:pPr eaLnBrk="1" hangingPunct="1">
              <a:defRPr/>
            </a:pPr>
            <a:endParaRPr lang="en-US" altLang="en-US" dirty="0" smtClean="0"/>
          </a:p>
          <a:p>
            <a:pPr eaLnBrk="1" hangingPunct="1">
              <a:defRPr/>
            </a:pPr>
            <a:r>
              <a:rPr lang="en-US" altLang="en-US" dirty="0" smtClean="0"/>
              <a:t>F= Favorable		U=Unfavorable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09600" y="304800"/>
            <a:ext cx="7772400" cy="609600"/>
          </a:xfrm>
        </p:spPr>
        <p:txBody>
          <a:bodyPr/>
          <a:lstStyle/>
          <a:p>
            <a:pPr eaLnBrk="1" hangingPunct="1"/>
            <a:r>
              <a:rPr lang="en-US" altLang="en-US" smtClean="0"/>
              <a:t>Joint Probabilities</a:t>
            </a:r>
          </a:p>
        </p:txBody>
      </p:sp>
      <p:graphicFrame>
        <p:nvGraphicFramePr>
          <p:cNvPr id="2" name="Table 1"/>
          <p:cNvGraphicFramePr>
            <a:graphicFrameLocks noGrp="1"/>
          </p:cNvGraphicFramePr>
          <p:nvPr/>
        </p:nvGraphicFramePr>
        <p:xfrm>
          <a:off x="1219200" y="2209800"/>
          <a:ext cx="6345238" cy="2438400"/>
        </p:xfrm>
        <a:graphic>
          <a:graphicData uri="http://schemas.openxmlformats.org/drawingml/2006/table">
            <a:tbl>
              <a:tblPr firstRow="1" bandRow="1">
                <a:tableStyleId>{5C22544A-7EE6-4342-B048-85BDC9FD1C3A}</a:tableStyleId>
              </a:tblPr>
              <a:tblGrid>
                <a:gridCol w="1468926"/>
                <a:gridCol w="1219078"/>
                <a:gridCol w="1219078"/>
                <a:gridCol w="1219078"/>
                <a:gridCol w="1219078"/>
              </a:tblGrid>
              <a:tr h="370840">
                <a:tc>
                  <a:txBody>
                    <a:bodyPr/>
                    <a:lstStyle/>
                    <a:p>
                      <a:pPr marL="0" marR="0">
                        <a:spcBef>
                          <a:spcPts val="0"/>
                        </a:spcBef>
                        <a:spcAft>
                          <a:spcPts val="0"/>
                        </a:spcAft>
                      </a:pPr>
                      <a:r>
                        <a:rPr lang="en-US" sz="2000" dirty="0">
                          <a:effectLst/>
                          <a:latin typeface="Times New Roman"/>
                          <a:ea typeface="Times New Roman"/>
                        </a:rPr>
                        <a:t> </a:t>
                      </a:r>
                    </a:p>
                  </a:txBody>
                  <a:tcPr marL="68573" marR="68573" marT="0" marB="0"/>
                </a:tc>
                <a:tc>
                  <a:txBody>
                    <a:bodyPr/>
                    <a:lstStyle/>
                    <a:p>
                      <a:pPr marL="0" marR="0" algn="ctr">
                        <a:spcBef>
                          <a:spcPts val="0"/>
                        </a:spcBef>
                        <a:spcAft>
                          <a:spcPts val="0"/>
                        </a:spcAft>
                      </a:pPr>
                      <a:r>
                        <a:rPr lang="en-US" sz="2000" dirty="0" smtClean="0">
                          <a:effectLst/>
                          <a:latin typeface="Times New Roman"/>
                          <a:ea typeface="Times New Roman"/>
                        </a:rPr>
                        <a:t>S1</a:t>
                      </a:r>
                    </a:p>
                    <a:p>
                      <a:pPr marL="0" marR="0" algn="ctr">
                        <a:spcBef>
                          <a:spcPts val="0"/>
                        </a:spcBef>
                        <a:spcAft>
                          <a:spcPts val="0"/>
                        </a:spcAft>
                      </a:pP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a:effectLst/>
                          <a:latin typeface="Times New Roman"/>
                          <a:ea typeface="Times New Roman"/>
                        </a:rPr>
                        <a:t>S2</a:t>
                      </a:r>
                    </a:p>
                  </a:txBody>
                  <a:tcPr marL="68573" marR="68573" marT="0" marB="0"/>
                </a:tc>
                <a:tc>
                  <a:txBody>
                    <a:bodyPr/>
                    <a:lstStyle/>
                    <a:p>
                      <a:pPr marL="0" marR="0" algn="ctr">
                        <a:spcBef>
                          <a:spcPts val="0"/>
                        </a:spcBef>
                        <a:spcAft>
                          <a:spcPts val="0"/>
                        </a:spcAft>
                      </a:pPr>
                      <a:r>
                        <a:rPr lang="en-US" sz="2000">
                          <a:effectLst/>
                          <a:latin typeface="Times New Roman"/>
                          <a:ea typeface="Times New Roman"/>
                        </a:rPr>
                        <a:t>S3</a:t>
                      </a:r>
                    </a:p>
                  </a:txBody>
                  <a:tcPr marL="68573" marR="68573" marT="0" marB="0"/>
                </a:tc>
                <a:tc>
                  <a:txBody>
                    <a:bodyPr/>
                    <a:lstStyle/>
                    <a:p>
                      <a:pPr marL="0" marR="0" algn="ctr">
                        <a:spcBef>
                          <a:spcPts val="0"/>
                        </a:spcBef>
                        <a:spcAft>
                          <a:spcPts val="0"/>
                        </a:spcAft>
                      </a:pPr>
                      <a:r>
                        <a:rPr lang="en-US" sz="2000">
                          <a:effectLst/>
                          <a:latin typeface="Times New Roman"/>
                          <a:ea typeface="Times New Roman"/>
                        </a:rPr>
                        <a:t>Total</a:t>
                      </a:r>
                    </a:p>
                  </a:txBody>
                  <a:tcPr marL="68573" marR="68573" marT="0" marB="0"/>
                </a:tc>
              </a:tr>
              <a:tr h="370840">
                <a:tc>
                  <a:txBody>
                    <a:bodyPr/>
                    <a:lstStyle/>
                    <a:p>
                      <a:pPr marL="0" marR="0">
                        <a:spcBef>
                          <a:spcPts val="0"/>
                        </a:spcBef>
                        <a:spcAft>
                          <a:spcPts val="0"/>
                        </a:spcAft>
                      </a:pPr>
                      <a:r>
                        <a:rPr lang="en-US" sz="2000" dirty="0" smtClean="0">
                          <a:effectLst/>
                          <a:latin typeface="Times New Roman"/>
                          <a:ea typeface="Times New Roman"/>
                        </a:rPr>
                        <a:t>Favorable</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dirty="0" smtClean="0">
                          <a:effectLst/>
                          <a:latin typeface="Times New Roman"/>
                          <a:ea typeface="Times New Roman"/>
                        </a:rPr>
                        <a:t>0.06</a:t>
                      </a:r>
                    </a:p>
                    <a:p>
                      <a:pPr marL="0" marR="0" algn="ctr">
                        <a:spcBef>
                          <a:spcPts val="0"/>
                        </a:spcBef>
                        <a:spcAft>
                          <a:spcPts val="0"/>
                        </a:spcAft>
                      </a:pP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dirty="0">
                          <a:effectLst/>
                          <a:latin typeface="Times New Roman"/>
                          <a:ea typeface="Times New Roman"/>
                        </a:rPr>
                        <a:t>0.36</a:t>
                      </a:r>
                    </a:p>
                  </a:txBody>
                  <a:tcPr marL="68573" marR="68573" marT="0" marB="0"/>
                </a:tc>
                <a:tc>
                  <a:txBody>
                    <a:bodyPr/>
                    <a:lstStyle/>
                    <a:p>
                      <a:pPr marL="0" marR="0" algn="ctr">
                        <a:spcBef>
                          <a:spcPts val="0"/>
                        </a:spcBef>
                        <a:spcAft>
                          <a:spcPts val="0"/>
                        </a:spcAft>
                      </a:pPr>
                      <a:r>
                        <a:rPr lang="en-US" sz="2000">
                          <a:effectLst/>
                          <a:latin typeface="Times New Roman"/>
                          <a:ea typeface="Times New Roman"/>
                        </a:rPr>
                        <a:t>0.07</a:t>
                      </a:r>
                    </a:p>
                  </a:txBody>
                  <a:tcPr marL="68573" marR="68573" marT="0" marB="0"/>
                </a:tc>
                <a:tc>
                  <a:txBody>
                    <a:bodyPr/>
                    <a:lstStyle/>
                    <a:p>
                      <a:pPr marL="0" marR="0" algn="ctr">
                        <a:spcBef>
                          <a:spcPts val="0"/>
                        </a:spcBef>
                        <a:spcAft>
                          <a:spcPts val="0"/>
                        </a:spcAft>
                      </a:pPr>
                      <a:r>
                        <a:rPr lang="en-US" sz="2000" b="1" dirty="0" smtClean="0">
                          <a:effectLst/>
                          <a:latin typeface="Times New Roman"/>
                          <a:ea typeface="Times New Roman"/>
                        </a:rPr>
                        <a:t>0.49</a:t>
                      </a:r>
                      <a:endParaRPr lang="en-US" sz="2000" dirty="0">
                        <a:effectLst/>
                        <a:latin typeface="Times New Roman"/>
                        <a:ea typeface="Times New Roman"/>
                      </a:endParaRPr>
                    </a:p>
                  </a:txBody>
                  <a:tcPr marL="68573" marR="68573" marT="0" marB="0"/>
                </a:tc>
              </a:tr>
              <a:tr h="370840">
                <a:tc>
                  <a:txBody>
                    <a:bodyPr/>
                    <a:lstStyle/>
                    <a:p>
                      <a:pPr marL="0" marR="0">
                        <a:spcBef>
                          <a:spcPts val="0"/>
                        </a:spcBef>
                        <a:spcAft>
                          <a:spcPts val="0"/>
                        </a:spcAft>
                      </a:pPr>
                      <a:r>
                        <a:rPr lang="en-US" sz="2000" dirty="0" smtClean="0">
                          <a:effectLst/>
                          <a:latin typeface="Times New Roman"/>
                          <a:ea typeface="Times New Roman"/>
                        </a:rPr>
                        <a:t>Unfavorable</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dirty="0" smtClean="0">
                          <a:effectLst/>
                          <a:latin typeface="Times New Roman"/>
                          <a:ea typeface="Times New Roman"/>
                        </a:rPr>
                        <a:t>0.24</a:t>
                      </a:r>
                    </a:p>
                    <a:p>
                      <a:pPr marL="0" marR="0" algn="ctr">
                        <a:spcBef>
                          <a:spcPts val="0"/>
                        </a:spcBef>
                        <a:spcAft>
                          <a:spcPts val="0"/>
                        </a:spcAft>
                      </a:pP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dirty="0">
                          <a:effectLst/>
                          <a:latin typeface="Times New Roman"/>
                          <a:ea typeface="Times New Roman"/>
                        </a:rPr>
                        <a:t>0.24</a:t>
                      </a:r>
                    </a:p>
                  </a:txBody>
                  <a:tcPr marL="68573" marR="68573" marT="0" marB="0"/>
                </a:tc>
                <a:tc>
                  <a:txBody>
                    <a:bodyPr/>
                    <a:lstStyle/>
                    <a:p>
                      <a:pPr marL="0" marR="0" algn="ctr">
                        <a:spcBef>
                          <a:spcPts val="0"/>
                        </a:spcBef>
                        <a:spcAft>
                          <a:spcPts val="0"/>
                        </a:spcAft>
                      </a:pPr>
                      <a:r>
                        <a:rPr lang="en-US" sz="2000" dirty="0">
                          <a:effectLst/>
                          <a:latin typeface="Times New Roman"/>
                          <a:ea typeface="Times New Roman"/>
                        </a:rPr>
                        <a:t>0.03</a:t>
                      </a:r>
                    </a:p>
                  </a:txBody>
                  <a:tcPr marL="68573" marR="68573" marT="0" marB="0"/>
                </a:tc>
                <a:tc>
                  <a:txBody>
                    <a:bodyPr/>
                    <a:lstStyle/>
                    <a:p>
                      <a:pPr marL="0" marR="0" algn="ctr">
                        <a:spcBef>
                          <a:spcPts val="0"/>
                        </a:spcBef>
                        <a:spcAft>
                          <a:spcPts val="0"/>
                        </a:spcAft>
                      </a:pPr>
                      <a:r>
                        <a:rPr lang="en-US" sz="2000" b="1" dirty="0" smtClean="0">
                          <a:effectLst/>
                          <a:latin typeface="Times New Roman"/>
                          <a:ea typeface="Times New Roman"/>
                        </a:rPr>
                        <a:t>0.51</a:t>
                      </a:r>
                      <a:endParaRPr lang="en-US" sz="2000" dirty="0">
                        <a:effectLst/>
                        <a:latin typeface="Times New Roman"/>
                        <a:ea typeface="Times New Roman"/>
                      </a:endParaRPr>
                    </a:p>
                  </a:txBody>
                  <a:tcPr marL="68573" marR="68573" marT="0" marB="0"/>
                </a:tc>
              </a:tr>
              <a:tr h="370840">
                <a:tc>
                  <a:txBody>
                    <a:bodyPr/>
                    <a:lstStyle/>
                    <a:p>
                      <a:pPr marL="0" marR="0">
                        <a:spcBef>
                          <a:spcPts val="0"/>
                        </a:spcBef>
                        <a:spcAft>
                          <a:spcPts val="0"/>
                        </a:spcAft>
                      </a:pPr>
                      <a:r>
                        <a:rPr lang="en-US" sz="2000" dirty="0">
                          <a:effectLst/>
                          <a:latin typeface="Times New Roman"/>
                          <a:ea typeface="Times New Roman"/>
                        </a:rPr>
                        <a:t>Prior</a:t>
                      </a:r>
                    </a:p>
                    <a:p>
                      <a:pPr marL="0" marR="0">
                        <a:spcBef>
                          <a:spcPts val="0"/>
                        </a:spcBef>
                        <a:spcAft>
                          <a:spcPts val="0"/>
                        </a:spcAft>
                      </a:pPr>
                      <a:r>
                        <a:rPr lang="en-US" sz="2000" dirty="0" smtClean="0">
                          <a:effectLst/>
                          <a:latin typeface="Times New Roman"/>
                          <a:ea typeface="Times New Roman"/>
                        </a:rPr>
                        <a:t>Probabilities</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b="1" dirty="0" smtClean="0">
                          <a:effectLst/>
                          <a:latin typeface="Times New Roman"/>
                          <a:ea typeface="Times New Roman"/>
                        </a:rPr>
                        <a:t>0.30</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b="1" dirty="0" smtClean="0">
                          <a:effectLst/>
                          <a:latin typeface="Times New Roman"/>
                          <a:ea typeface="Times New Roman"/>
                        </a:rPr>
                        <a:t>0.60</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b="1" dirty="0" smtClean="0">
                          <a:effectLst/>
                          <a:latin typeface="Times New Roman"/>
                          <a:ea typeface="Times New Roman"/>
                        </a:rPr>
                        <a:t>0.10</a:t>
                      </a:r>
                      <a:endParaRPr lang="en-US" sz="2000" dirty="0">
                        <a:effectLst/>
                        <a:latin typeface="Times New Roman"/>
                        <a:ea typeface="Times New Roman"/>
                      </a:endParaRPr>
                    </a:p>
                  </a:txBody>
                  <a:tcPr marL="68573" marR="68573" marT="0" marB="0"/>
                </a:tc>
                <a:tc>
                  <a:txBody>
                    <a:bodyPr/>
                    <a:lstStyle/>
                    <a:p>
                      <a:pPr marL="0" marR="0" algn="ctr">
                        <a:spcBef>
                          <a:spcPts val="0"/>
                        </a:spcBef>
                        <a:spcAft>
                          <a:spcPts val="0"/>
                        </a:spcAft>
                      </a:pPr>
                      <a:r>
                        <a:rPr lang="en-US" sz="2000" b="1" dirty="0">
                          <a:effectLst/>
                          <a:latin typeface="Times New Roman"/>
                          <a:ea typeface="Times New Roman"/>
                        </a:rPr>
                        <a:t>1.00</a:t>
                      </a:r>
                      <a:endParaRPr lang="en-US" sz="2000" dirty="0">
                        <a:effectLst/>
                        <a:latin typeface="Times New Roman"/>
                        <a:ea typeface="Times New Roman"/>
                      </a:endParaRPr>
                    </a:p>
                  </a:txBody>
                  <a:tcPr marL="68573" marR="68573" marT="0" marB="0"/>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altLang="en-US" smtClean="0"/>
              <a:t>Posterior Probabilities</a:t>
            </a:r>
          </a:p>
        </p:txBody>
      </p:sp>
      <p:sp>
        <p:nvSpPr>
          <p:cNvPr id="32771" name="Rectangle 3"/>
          <p:cNvSpPr>
            <a:spLocks noGrp="1" noChangeArrowheads="1"/>
          </p:cNvSpPr>
          <p:nvPr>
            <p:ph sz="quarter" idx="1"/>
          </p:nvPr>
        </p:nvSpPr>
        <p:spPr>
          <a:xfrm>
            <a:off x="838200" y="1905000"/>
            <a:ext cx="7967663" cy="4194175"/>
          </a:xfrm>
        </p:spPr>
        <p:txBody>
          <a:bodyPr/>
          <a:lstStyle/>
          <a:p>
            <a:pPr eaLnBrk="1" hangingPunct="1"/>
            <a:r>
              <a:rPr lang="en-US" altLang="en-US" sz="2400" b="1" smtClean="0">
                <a:solidFill>
                  <a:srgbClr val="0033CC"/>
                </a:solidFill>
              </a:rPr>
              <a:t>P(S1/</a:t>
            </a:r>
            <a:r>
              <a:rPr lang="en-US" altLang="en-US" sz="2400" b="1" smtClean="0">
                <a:solidFill>
                  <a:srgbClr val="008000"/>
                </a:solidFill>
              </a:rPr>
              <a:t>F</a:t>
            </a:r>
            <a:r>
              <a:rPr lang="en-US" altLang="en-US" sz="2400" b="1" smtClean="0">
                <a:solidFill>
                  <a:srgbClr val="0033CC"/>
                </a:solidFill>
              </a:rPr>
              <a:t>)</a:t>
            </a:r>
            <a:r>
              <a:rPr lang="en-US" altLang="en-US" sz="2400" smtClean="0"/>
              <a:t> = 0.06/0.49 = 0.122		</a:t>
            </a:r>
          </a:p>
          <a:p>
            <a:pPr eaLnBrk="1" hangingPunct="1"/>
            <a:r>
              <a:rPr lang="en-US" altLang="en-US" sz="2400" b="1" smtClean="0">
                <a:solidFill>
                  <a:srgbClr val="0033CC"/>
                </a:solidFill>
              </a:rPr>
              <a:t>P(S2/</a:t>
            </a:r>
            <a:r>
              <a:rPr lang="en-US" altLang="en-US" sz="2400" b="1" smtClean="0">
                <a:solidFill>
                  <a:srgbClr val="008000"/>
                </a:solidFill>
              </a:rPr>
              <a:t>F</a:t>
            </a:r>
            <a:r>
              <a:rPr lang="en-US" altLang="en-US" sz="2400" b="1" smtClean="0">
                <a:solidFill>
                  <a:srgbClr val="0033CC"/>
                </a:solidFill>
              </a:rPr>
              <a:t>) </a:t>
            </a:r>
            <a:r>
              <a:rPr lang="en-US" altLang="en-US" sz="2400" smtClean="0"/>
              <a:t>= 0.36/0.49 = 0.735		</a:t>
            </a:r>
          </a:p>
          <a:p>
            <a:pPr eaLnBrk="1" hangingPunct="1"/>
            <a:r>
              <a:rPr lang="en-US" altLang="en-US" sz="2400" b="1" smtClean="0">
                <a:solidFill>
                  <a:srgbClr val="0033CC"/>
                </a:solidFill>
              </a:rPr>
              <a:t>P(S3/</a:t>
            </a:r>
            <a:r>
              <a:rPr lang="en-US" altLang="en-US" sz="2400" b="1" smtClean="0">
                <a:solidFill>
                  <a:srgbClr val="008000"/>
                </a:solidFill>
              </a:rPr>
              <a:t>F</a:t>
            </a:r>
            <a:r>
              <a:rPr lang="en-US" altLang="en-US" sz="2400" b="1" smtClean="0">
                <a:solidFill>
                  <a:srgbClr val="0033CC"/>
                </a:solidFill>
              </a:rPr>
              <a:t>) </a:t>
            </a:r>
            <a:r>
              <a:rPr lang="en-US" altLang="en-US" sz="2400" smtClean="0"/>
              <a:t>= 0.07/0.49 = 0.143</a:t>
            </a:r>
          </a:p>
          <a:p>
            <a:pPr eaLnBrk="1" hangingPunct="1">
              <a:buFontTx/>
              <a:buNone/>
            </a:pPr>
            <a:r>
              <a:rPr lang="en-US" altLang="en-US" sz="2400" smtClean="0"/>
              <a:t>		</a:t>
            </a:r>
          </a:p>
          <a:p>
            <a:pPr eaLnBrk="1" hangingPunct="1"/>
            <a:r>
              <a:rPr lang="en-US" altLang="en-US" sz="2400" b="1" smtClean="0">
                <a:solidFill>
                  <a:srgbClr val="0033CC"/>
                </a:solidFill>
              </a:rPr>
              <a:t>P(S1/</a:t>
            </a:r>
            <a:r>
              <a:rPr lang="en-US" altLang="en-US" sz="2400" b="1" smtClean="0">
                <a:solidFill>
                  <a:srgbClr val="FF0000"/>
                </a:solidFill>
              </a:rPr>
              <a:t>U</a:t>
            </a:r>
            <a:r>
              <a:rPr lang="en-US" altLang="en-US" sz="2400" b="1" smtClean="0">
                <a:solidFill>
                  <a:srgbClr val="0033CC"/>
                </a:solidFill>
              </a:rPr>
              <a:t>) </a:t>
            </a:r>
            <a:r>
              <a:rPr lang="en-US" altLang="en-US" sz="2400" smtClean="0"/>
              <a:t>= 0.24/0.51 = 0.47</a:t>
            </a:r>
          </a:p>
          <a:p>
            <a:pPr eaLnBrk="1" hangingPunct="1"/>
            <a:r>
              <a:rPr lang="en-US" altLang="en-US" sz="2400" b="1" smtClean="0">
                <a:solidFill>
                  <a:srgbClr val="0033CC"/>
                </a:solidFill>
              </a:rPr>
              <a:t>P(S2/</a:t>
            </a:r>
            <a:r>
              <a:rPr lang="en-US" altLang="en-US" sz="2400" b="1" smtClean="0">
                <a:solidFill>
                  <a:srgbClr val="FF0000"/>
                </a:solidFill>
              </a:rPr>
              <a:t>U</a:t>
            </a:r>
            <a:r>
              <a:rPr lang="en-US" altLang="en-US" sz="2400" b="1" smtClean="0">
                <a:solidFill>
                  <a:srgbClr val="0033CC"/>
                </a:solidFill>
              </a:rPr>
              <a:t>) </a:t>
            </a:r>
            <a:r>
              <a:rPr lang="en-US" altLang="en-US" sz="2400" smtClean="0"/>
              <a:t>= 0.24/0.51 = 0.47</a:t>
            </a:r>
          </a:p>
          <a:p>
            <a:pPr eaLnBrk="1" hangingPunct="1"/>
            <a:r>
              <a:rPr lang="en-US" altLang="en-US" sz="2400" b="1" smtClean="0">
                <a:solidFill>
                  <a:srgbClr val="0033CC"/>
                </a:solidFill>
              </a:rPr>
              <a:t>P(S3/</a:t>
            </a:r>
            <a:r>
              <a:rPr lang="en-US" altLang="en-US" sz="2400" b="1" smtClean="0">
                <a:solidFill>
                  <a:srgbClr val="FF0000"/>
                </a:solidFill>
              </a:rPr>
              <a:t>U</a:t>
            </a:r>
            <a:r>
              <a:rPr lang="en-US" altLang="en-US" sz="2400" b="1" smtClean="0">
                <a:solidFill>
                  <a:srgbClr val="0033CC"/>
                </a:solidFill>
              </a:rPr>
              <a:t>) </a:t>
            </a:r>
            <a:r>
              <a:rPr lang="en-US" altLang="en-US" sz="2400" smtClean="0"/>
              <a:t>= 0.03/0.51 = 0.06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altLang="en-US" smtClean="0"/>
              <a:t>Solution</a:t>
            </a:r>
          </a:p>
        </p:txBody>
      </p:sp>
      <p:sp>
        <p:nvSpPr>
          <p:cNvPr id="33795" name="Rectangle 3"/>
          <p:cNvSpPr>
            <a:spLocks noGrp="1" noChangeArrowheads="1"/>
          </p:cNvSpPr>
          <p:nvPr>
            <p:ph sz="quarter" idx="1"/>
          </p:nvPr>
        </p:nvSpPr>
        <p:spPr>
          <a:xfrm>
            <a:off x="301625" y="1527175"/>
            <a:ext cx="8504238" cy="4572000"/>
          </a:xfrm>
        </p:spPr>
        <p:txBody>
          <a:bodyPr/>
          <a:lstStyle/>
          <a:p>
            <a:pPr eaLnBrk="1" hangingPunct="1"/>
            <a:r>
              <a:rPr lang="en-US" altLang="en-US" smtClean="0"/>
              <a:t>Solve the decision tree using the posterior probabilities just computed.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solidFill>
                  <a:srgbClr val="7B9899"/>
                </a:solidFill>
              </a:rPr>
              <a:t>Basic Terms</a:t>
            </a:r>
          </a:p>
        </p:txBody>
      </p:sp>
      <p:sp>
        <p:nvSpPr>
          <p:cNvPr id="15363" name="Rectangle 3"/>
          <p:cNvSpPr>
            <a:spLocks noGrp="1" noChangeArrowheads="1"/>
          </p:cNvSpPr>
          <p:nvPr>
            <p:ph sz="quarter" idx="1"/>
          </p:nvPr>
        </p:nvSpPr>
        <p:spPr>
          <a:xfrm>
            <a:off x="301625" y="1527175"/>
            <a:ext cx="8504238" cy="4572000"/>
          </a:xfrm>
        </p:spPr>
        <p:txBody>
          <a:bodyPr/>
          <a:lstStyle/>
          <a:p>
            <a:pPr eaLnBrk="1" hangingPunct="1"/>
            <a:r>
              <a:rPr lang="en-US" altLang="en-US" b="1" smtClean="0">
                <a:solidFill>
                  <a:srgbClr val="0000FF"/>
                </a:solidFill>
              </a:rPr>
              <a:t>Decision Alternatives </a:t>
            </a:r>
            <a:r>
              <a:rPr lang="en-US" altLang="en-US" smtClean="0"/>
              <a:t>(eg. Production quantities)</a:t>
            </a:r>
          </a:p>
          <a:p>
            <a:pPr eaLnBrk="1" hangingPunct="1"/>
            <a:r>
              <a:rPr lang="en-US" altLang="en-US" b="1" smtClean="0">
                <a:solidFill>
                  <a:srgbClr val="0000FF"/>
                </a:solidFill>
              </a:rPr>
              <a:t>States of Nature </a:t>
            </a:r>
            <a:r>
              <a:rPr lang="en-US" altLang="en-US" smtClean="0"/>
              <a:t>(eg. Condition of economy)</a:t>
            </a:r>
          </a:p>
          <a:p>
            <a:pPr eaLnBrk="1" hangingPunct="1"/>
            <a:r>
              <a:rPr lang="en-US" altLang="en-US" b="1" smtClean="0">
                <a:solidFill>
                  <a:srgbClr val="0000FF"/>
                </a:solidFill>
              </a:rPr>
              <a:t>Payoffs</a:t>
            </a:r>
            <a:r>
              <a:rPr lang="en-US" altLang="en-US" smtClean="0"/>
              <a:t> ($ outcome of a choice assuming a state of nature)</a:t>
            </a:r>
          </a:p>
          <a:p>
            <a:pPr eaLnBrk="1" hangingPunct="1"/>
            <a:r>
              <a:rPr lang="en-US" altLang="en-US" b="1" smtClean="0">
                <a:solidFill>
                  <a:srgbClr val="0000FF"/>
                </a:solidFill>
              </a:rPr>
              <a:t>Criteria</a:t>
            </a:r>
            <a:r>
              <a:rPr lang="en-US" altLang="en-US" smtClean="0"/>
              <a:t> (eg. Expected Value)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solidFill>
                  <a:srgbClr val="7B9899"/>
                </a:solidFill>
              </a:rPr>
              <a:t>What kinds of problems?</a:t>
            </a:r>
          </a:p>
        </p:txBody>
      </p:sp>
      <p:sp>
        <p:nvSpPr>
          <p:cNvPr id="16387" name="Rectangle 3"/>
          <p:cNvSpPr>
            <a:spLocks noGrp="1" noChangeArrowheads="1"/>
          </p:cNvSpPr>
          <p:nvPr>
            <p:ph sz="quarter" idx="1"/>
          </p:nvPr>
        </p:nvSpPr>
        <p:spPr>
          <a:xfrm>
            <a:off x="301625" y="1527175"/>
            <a:ext cx="8504238" cy="4572000"/>
          </a:xfrm>
        </p:spPr>
        <p:txBody>
          <a:bodyPr/>
          <a:lstStyle/>
          <a:p>
            <a:pPr eaLnBrk="1" hangingPunct="1"/>
            <a:r>
              <a:rPr lang="en-US" altLang="en-US" b="1" dirty="0" smtClean="0"/>
              <a:t>Mutually Exclusive vs. Mix of alternatives </a:t>
            </a:r>
          </a:p>
          <a:p>
            <a:pPr eaLnBrk="1" hangingPunct="1"/>
            <a:r>
              <a:rPr lang="en-US" altLang="en-US" b="1" dirty="0" smtClean="0"/>
              <a:t>Single vs. Multiple criteria</a:t>
            </a:r>
          </a:p>
          <a:p>
            <a:pPr marL="0" indent="0" eaLnBrk="1" hangingPunct="1">
              <a:buNone/>
            </a:pPr>
            <a:endParaRPr lang="en-US" altLang="en-US" b="1" dirty="0" smtClean="0">
              <a:solidFill>
                <a:srgbClr val="0000FF"/>
              </a:solidFill>
            </a:endParaRPr>
          </a:p>
          <a:p>
            <a:pPr marL="0" indent="0" eaLnBrk="1" hangingPunct="1">
              <a:buNone/>
            </a:pPr>
            <a:r>
              <a:rPr lang="en-US" altLang="en-US" b="1" dirty="0" smtClean="0"/>
              <a:t>Assumptions</a:t>
            </a:r>
          </a:p>
          <a:p>
            <a:pPr eaLnBrk="1" hangingPunct="1"/>
            <a:r>
              <a:rPr lang="en-US" altLang="en-US" b="1" dirty="0" smtClean="0">
                <a:solidFill>
                  <a:srgbClr val="0000FF"/>
                </a:solidFill>
              </a:rPr>
              <a:t>Alternatives </a:t>
            </a:r>
            <a:r>
              <a:rPr lang="en-US" altLang="en-US" dirty="0" smtClean="0"/>
              <a:t>known</a:t>
            </a:r>
          </a:p>
          <a:p>
            <a:pPr eaLnBrk="1" hangingPunct="1"/>
            <a:r>
              <a:rPr lang="en-US" altLang="en-US" b="1" dirty="0" smtClean="0">
                <a:solidFill>
                  <a:srgbClr val="0000FF"/>
                </a:solidFill>
              </a:rPr>
              <a:t>States of Nature </a:t>
            </a:r>
            <a:r>
              <a:rPr lang="en-US" altLang="en-US" dirty="0" smtClean="0"/>
              <a:t>and their </a:t>
            </a:r>
            <a:r>
              <a:rPr lang="en-US" altLang="en-US" b="1" dirty="0" smtClean="0">
                <a:solidFill>
                  <a:srgbClr val="0000FF"/>
                </a:solidFill>
              </a:rPr>
              <a:t>probabilities</a:t>
            </a:r>
            <a:r>
              <a:rPr lang="en-US" altLang="en-US" dirty="0" smtClean="0"/>
              <a:t> are known.</a:t>
            </a:r>
          </a:p>
          <a:p>
            <a:pPr eaLnBrk="1" hangingPunct="1"/>
            <a:r>
              <a:rPr lang="en-US" altLang="en-US" b="1" dirty="0" smtClean="0">
                <a:solidFill>
                  <a:srgbClr val="0000FF"/>
                </a:solidFill>
              </a:rPr>
              <a:t>Payoffs</a:t>
            </a:r>
            <a:r>
              <a:rPr lang="en-US" altLang="en-US" b="1" dirty="0" smtClean="0"/>
              <a:t> </a:t>
            </a:r>
            <a:r>
              <a:rPr lang="en-US" altLang="en-US" dirty="0" smtClean="0"/>
              <a:t>computable</a:t>
            </a:r>
            <a:r>
              <a:rPr lang="en-US" altLang="en-US" b="1" dirty="0" smtClean="0"/>
              <a:t> </a:t>
            </a:r>
            <a:r>
              <a:rPr lang="en-US" altLang="en-US" dirty="0" smtClean="0"/>
              <a:t>under different possible scenarios</a:t>
            </a:r>
          </a:p>
          <a:p>
            <a:pPr eaLnBrk="1" hangingPunct="1"/>
            <a:endParaRPr lang="en-US"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solidFill>
                  <a:srgbClr val="7B9899"/>
                </a:solidFill>
              </a:rPr>
              <a:t>Decision Environments</a:t>
            </a:r>
          </a:p>
        </p:txBody>
      </p:sp>
      <p:sp>
        <p:nvSpPr>
          <p:cNvPr id="17411" name="Content Placeholder 2"/>
          <p:cNvSpPr>
            <a:spLocks noGrp="1"/>
          </p:cNvSpPr>
          <p:nvPr>
            <p:ph sz="quarter" idx="1"/>
          </p:nvPr>
        </p:nvSpPr>
        <p:spPr>
          <a:xfrm>
            <a:off x="301625" y="1527175"/>
            <a:ext cx="8504238" cy="4572000"/>
          </a:xfrm>
        </p:spPr>
        <p:txBody>
          <a:bodyPr/>
          <a:lstStyle/>
          <a:p>
            <a:pPr eaLnBrk="1" hangingPunct="1">
              <a:buFontTx/>
              <a:buNone/>
            </a:pPr>
            <a:r>
              <a:rPr lang="en-US" altLang="en-US" b="1" dirty="0">
                <a:solidFill>
                  <a:srgbClr val="0000FF"/>
                </a:solidFill>
              </a:rPr>
              <a:t>Ignorance</a:t>
            </a:r>
            <a:r>
              <a:rPr lang="en-US" altLang="en-US" dirty="0" smtClean="0"/>
              <a:t> – Probabilities of the states of nature are unknown, hence assumed equal</a:t>
            </a:r>
          </a:p>
          <a:p>
            <a:pPr eaLnBrk="1" hangingPunct="1">
              <a:buFontTx/>
              <a:buNone/>
            </a:pPr>
            <a:r>
              <a:rPr lang="en-US" altLang="en-US" b="1" dirty="0" smtClean="0">
                <a:solidFill>
                  <a:srgbClr val="0000FF"/>
                </a:solidFill>
              </a:rPr>
              <a:t>Risk/Uncertainty </a:t>
            </a:r>
            <a:r>
              <a:rPr lang="en-US" altLang="en-US" dirty="0" smtClean="0"/>
              <a:t>– Probabilities of states of nature are known</a:t>
            </a:r>
          </a:p>
          <a:p>
            <a:pPr eaLnBrk="1" hangingPunct="1">
              <a:buFontTx/>
              <a:buNone/>
            </a:pPr>
            <a:r>
              <a:rPr lang="en-US" altLang="en-US" b="1" dirty="0" smtClean="0">
                <a:solidFill>
                  <a:srgbClr val="0000FF"/>
                </a:solidFill>
              </a:rPr>
              <a:t>Certainty</a:t>
            </a:r>
            <a:r>
              <a:rPr lang="en-US" altLang="en-US" dirty="0" smtClean="0"/>
              <a:t> – It is known with certainty which state of nature will occur. Trivial problem.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solidFill>
                  <a:srgbClr val="7B9899"/>
                </a:solidFill>
              </a:rPr>
              <a:t>Example – Decisions under Risk </a:t>
            </a:r>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864848734"/>
              </p:ext>
            </p:extLst>
          </p:nvPr>
        </p:nvGraphicFramePr>
        <p:xfrm>
          <a:off x="1903412" y="3886200"/>
          <a:ext cx="4727575" cy="2189165"/>
        </p:xfrm>
        <a:graphic>
          <a:graphicData uri="http://schemas.openxmlformats.org/drawingml/2006/table">
            <a:tbl>
              <a:tblPr firstRow="1" bandRow="1">
                <a:tableStyleId>{5C22544A-7EE6-4342-B048-85BDC9FD1C3A}</a:tableStyleId>
              </a:tblPr>
              <a:tblGrid>
                <a:gridCol w="1759390"/>
                <a:gridCol w="1016385"/>
                <a:gridCol w="879849"/>
                <a:gridCol w="1071951"/>
              </a:tblGrid>
              <a:tr h="640061">
                <a:tc>
                  <a:txBody>
                    <a:bodyPr/>
                    <a:lstStyle/>
                    <a:p>
                      <a:endParaRPr lang="en-US" sz="1800" dirty="0"/>
                    </a:p>
                  </a:txBody>
                  <a:tcPr marL="91443" marR="91443" marT="45711" marB="45711"/>
                </a:tc>
                <a:tc>
                  <a:txBody>
                    <a:bodyPr/>
                    <a:lstStyle/>
                    <a:p>
                      <a:pPr algn="ctr"/>
                      <a:r>
                        <a:rPr lang="en-US" sz="1800" dirty="0" smtClean="0"/>
                        <a:t>S1</a:t>
                      </a:r>
                    </a:p>
                    <a:p>
                      <a:pPr algn="ctr"/>
                      <a:r>
                        <a:rPr lang="en-US" sz="1800" dirty="0" smtClean="0"/>
                        <a:t>(Poor)</a:t>
                      </a:r>
                      <a:endParaRPr lang="en-US" sz="1800" dirty="0"/>
                    </a:p>
                  </a:txBody>
                  <a:tcPr marL="91443" marR="91443" marT="45711" marB="45711"/>
                </a:tc>
                <a:tc>
                  <a:txBody>
                    <a:bodyPr/>
                    <a:lstStyle/>
                    <a:p>
                      <a:pPr algn="ctr"/>
                      <a:r>
                        <a:rPr lang="en-US" sz="1800" dirty="0" smtClean="0"/>
                        <a:t>S2 </a:t>
                      </a:r>
                    </a:p>
                    <a:p>
                      <a:pPr algn="ctr"/>
                      <a:r>
                        <a:rPr lang="en-US" sz="1800" dirty="0" smtClean="0"/>
                        <a:t>(</a:t>
                      </a:r>
                      <a:r>
                        <a:rPr lang="en-US" sz="1800" dirty="0" err="1" smtClean="0"/>
                        <a:t>Avg</a:t>
                      </a:r>
                      <a:r>
                        <a:rPr lang="en-US" sz="1800" dirty="0" smtClean="0"/>
                        <a:t>)</a:t>
                      </a:r>
                      <a:endParaRPr lang="en-US" sz="1800" dirty="0"/>
                    </a:p>
                  </a:txBody>
                  <a:tcPr marL="91443" marR="91443" marT="45711" marB="45711"/>
                </a:tc>
                <a:tc>
                  <a:txBody>
                    <a:bodyPr/>
                    <a:lstStyle/>
                    <a:p>
                      <a:pPr algn="ctr"/>
                      <a:r>
                        <a:rPr lang="en-US" sz="1800" dirty="0" smtClean="0"/>
                        <a:t>S3</a:t>
                      </a:r>
                    </a:p>
                    <a:p>
                      <a:pPr algn="ctr"/>
                      <a:r>
                        <a:rPr lang="en-US" sz="1800" dirty="0" smtClean="0"/>
                        <a:t>(Good)</a:t>
                      </a:r>
                      <a:endParaRPr lang="en-US" sz="1800" dirty="0"/>
                    </a:p>
                  </a:txBody>
                  <a:tcPr marL="91443" marR="91443" marT="45711" marB="45711"/>
                </a:tc>
              </a:tr>
              <a:tr h="370769">
                <a:tc>
                  <a:txBody>
                    <a:bodyPr/>
                    <a:lstStyle/>
                    <a:p>
                      <a:r>
                        <a:rPr lang="en-US" sz="1800" b="1" dirty="0" smtClean="0">
                          <a:solidFill>
                            <a:srgbClr val="0000FF"/>
                          </a:solidFill>
                        </a:rPr>
                        <a:t>A1</a:t>
                      </a:r>
                      <a:r>
                        <a:rPr lang="en-US" sz="1800" dirty="0" smtClean="0"/>
                        <a:t> (10 units)</a:t>
                      </a:r>
                    </a:p>
                  </a:txBody>
                  <a:tcPr marL="91443" marR="91443" marT="45711" marB="45711"/>
                </a:tc>
                <a:tc>
                  <a:txBody>
                    <a:bodyPr/>
                    <a:lstStyle/>
                    <a:p>
                      <a:pPr marL="0" marR="0" algn="ctr">
                        <a:spcBef>
                          <a:spcPts val="0"/>
                        </a:spcBef>
                        <a:spcAft>
                          <a:spcPts val="0"/>
                        </a:spcAft>
                      </a:pPr>
                      <a:r>
                        <a:rPr lang="en-US" sz="2000" dirty="0" smtClean="0">
                          <a:latin typeface="Times New Roman"/>
                          <a:ea typeface="Times New Roman"/>
                          <a:cs typeface="Times New Roman"/>
                        </a:rPr>
                        <a:t>300</a:t>
                      </a:r>
                      <a:endParaRPr lang="en-US" sz="2000" dirty="0">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350</a:t>
                      </a:r>
                    </a:p>
                  </a:txBody>
                  <a:tcPr marL="68582" marR="68582" marT="0" marB="0"/>
                </a:tc>
                <a:tc>
                  <a:txBody>
                    <a:bodyPr/>
                    <a:lstStyle/>
                    <a:p>
                      <a:pPr marL="0" marR="0" algn="ctr">
                        <a:spcBef>
                          <a:spcPts val="0"/>
                        </a:spcBef>
                        <a:spcAft>
                          <a:spcPts val="0"/>
                        </a:spcAft>
                      </a:pPr>
                      <a:r>
                        <a:rPr lang="en-US" sz="2000">
                          <a:latin typeface="Times New Roman"/>
                          <a:ea typeface="Times New Roman"/>
                          <a:cs typeface="Times New Roman"/>
                        </a:rPr>
                        <a:t>400</a:t>
                      </a:r>
                    </a:p>
                  </a:txBody>
                  <a:tcPr marL="68582" marR="68582" marT="0" marB="0"/>
                </a:tc>
              </a:tr>
              <a:tr h="4367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rPr>
                        <a:t>A2</a:t>
                      </a:r>
                      <a:r>
                        <a:rPr lang="en-US" sz="1800" dirty="0" smtClean="0"/>
                        <a:t> (20 units)</a:t>
                      </a:r>
                    </a:p>
                  </a:txBody>
                  <a:tcPr marL="91443" marR="91443" marT="45711" marB="45711"/>
                </a:tc>
                <a:tc>
                  <a:txBody>
                    <a:bodyPr/>
                    <a:lstStyle/>
                    <a:p>
                      <a:pPr marL="0" marR="0" algn="ctr">
                        <a:spcBef>
                          <a:spcPts val="0"/>
                        </a:spcBef>
                        <a:spcAft>
                          <a:spcPts val="0"/>
                        </a:spcAft>
                      </a:pPr>
                      <a:r>
                        <a:rPr lang="en-US" sz="2000" dirty="0">
                          <a:latin typeface="Times New Roman"/>
                          <a:ea typeface="Times New Roman"/>
                          <a:cs typeface="Times New Roman"/>
                        </a:rPr>
                        <a:t>-100</a:t>
                      </a: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600</a:t>
                      </a: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700</a:t>
                      </a:r>
                    </a:p>
                  </a:txBody>
                  <a:tcPr marL="68582" marR="68582" marT="0" marB="0"/>
                </a:tc>
              </a:tr>
              <a:tr h="37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rPr>
                        <a:t>A3</a:t>
                      </a:r>
                      <a:r>
                        <a:rPr lang="en-US" sz="1800" b="0" dirty="0" smtClean="0">
                          <a:solidFill>
                            <a:srgbClr val="0000FF"/>
                          </a:solidFill>
                        </a:rPr>
                        <a:t> </a:t>
                      </a:r>
                      <a:r>
                        <a:rPr lang="en-US" sz="1800" b="0" dirty="0" smtClean="0">
                          <a:solidFill>
                            <a:schemeClr val="accent4"/>
                          </a:solidFill>
                        </a:rPr>
                        <a:t>(40 </a:t>
                      </a:r>
                      <a:r>
                        <a:rPr lang="en-US" sz="1800" dirty="0" smtClean="0"/>
                        <a:t>units)</a:t>
                      </a:r>
                    </a:p>
                  </a:txBody>
                  <a:tcPr marL="91443" marR="91443" marT="45711" marB="45711"/>
                </a:tc>
                <a:tc>
                  <a:txBody>
                    <a:bodyPr/>
                    <a:lstStyle/>
                    <a:p>
                      <a:pPr marL="0" marR="0" algn="ctr">
                        <a:spcBef>
                          <a:spcPts val="0"/>
                        </a:spcBef>
                        <a:spcAft>
                          <a:spcPts val="0"/>
                        </a:spcAft>
                      </a:pPr>
                      <a:r>
                        <a:rPr lang="en-US" sz="2000" dirty="0">
                          <a:latin typeface="Times New Roman"/>
                          <a:ea typeface="Times New Roman"/>
                          <a:cs typeface="Times New Roman"/>
                        </a:rPr>
                        <a:t>-1000</a:t>
                      </a: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-200</a:t>
                      </a:r>
                    </a:p>
                  </a:txBody>
                  <a:tcPr marL="68582" marR="68582" marT="0" marB="0"/>
                </a:tc>
                <a:tc>
                  <a:txBody>
                    <a:bodyPr/>
                    <a:lstStyle/>
                    <a:p>
                      <a:pPr marL="0" marR="0" algn="ctr">
                        <a:spcBef>
                          <a:spcPts val="0"/>
                        </a:spcBef>
                        <a:spcAft>
                          <a:spcPts val="0"/>
                        </a:spcAft>
                      </a:pPr>
                      <a:r>
                        <a:rPr lang="en-US" sz="2000" dirty="0" smtClean="0">
                          <a:latin typeface="Times New Roman"/>
                          <a:ea typeface="Times New Roman"/>
                          <a:cs typeface="Times New Roman"/>
                        </a:rPr>
                        <a:t>1200</a:t>
                      </a:r>
                      <a:endParaRPr lang="en-US" sz="2000" dirty="0">
                        <a:latin typeface="Times New Roman"/>
                        <a:ea typeface="Times New Roman"/>
                        <a:cs typeface="Times New Roman"/>
                      </a:endParaRPr>
                    </a:p>
                  </a:txBody>
                  <a:tcPr marL="68582" marR="68582" marT="0" marB="0"/>
                </a:tc>
              </a:tr>
              <a:tr h="37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Probabilities</a:t>
                      </a:r>
                    </a:p>
                  </a:txBody>
                  <a:tcPr marL="91443" marR="91443" marT="45711" marB="45711"/>
                </a:tc>
                <a:tc>
                  <a:txBody>
                    <a:bodyPr/>
                    <a:lstStyle/>
                    <a:p>
                      <a:pPr marL="0" marR="0" algn="ctr">
                        <a:spcBef>
                          <a:spcPts val="0"/>
                        </a:spcBef>
                        <a:spcAft>
                          <a:spcPts val="0"/>
                        </a:spcAft>
                      </a:pPr>
                      <a:r>
                        <a:rPr lang="en-US" sz="2000" b="1" dirty="0" smtClean="0">
                          <a:latin typeface="Times New Roman"/>
                          <a:ea typeface="Times New Roman"/>
                          <a:cs typeface="Times New Roman"/>
                        </a:rPr>
                        <a:t>0.30</a:t>
                      </a:r>
                      <a:endParaRPr lang="en-US" sz="2000" b="1" dirty="0">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b="1" dirty="0" smtClean="0">
                          <a:latin typeface="Times New Roman"/>
                          <a:ea typeface="Times New Roman"/>
                          <a:cs typeface="Times New Roman"/>
                        </a:rPr>
                        <a:t>0.60</a:t>
                      </a:r>
                      <a:endParaRPr lang="en-US" sz="2000" b="1" dirty="0">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b="1" dirty="0" smtClean="0">
                          <a:latin typeface="Times New Roman"/>
                          <a:ea typeface="Times New Roman"/>
                          <a:cs typeface="Times New Roman"/>
                        </a:rPr>
                        <a:t>0.10</a:t>
                      </a:r>
                      <a:endParaRPr lang="en-US" sz="2000" b="1" dirty="0">
                        <a:latin typeface="Times New Roman"/>
                        <a:ea typeface="Times New Roman"/>
                        <a:cs typeface="Times New Roman"/>
                      </a:endParaRPr>
                    </a:p>
                  </a:txBody>
                  <a:tcPr marL="68582" marR="68582" marT="0" marB="0"/>
                </a:tc>
              </a:tr>
            </a:tbl>
          </a:graphicData>
        </a:graphic>
      </p:graphicFrame>
      <p:sp>
        <p:nvSpPr>
          <p:cNvPr id="22563" name="TextBox 6"/>
          <p:cNvSpPr txBox="1">
            <a:spLocks noChangeArrowheads="1"/>
          </p:cNvSpPr>
          <p:nvPr/>
        </p:nvSpPr>
        <p:spPr bwMode="auto">
          <a:xfrm>
            <a:off x="838200" y="1447800"/>
            <a:ext cx="6858000"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None/>
            </a:pPr>
            <a:r>
              <a:rPr lang="en-US" altLang="en-US" sz="2000" dirty="0" smtClean="0">
                <a:latin typeface="Times New Roman" pitchFamily="18" charset="0"/>
              </a:rPr>
              <a:t>Assume the following payoffs in $ thousand for 3 alternatives – building 10, 20, or 40 condos. The payoffs depend on how many are sold, which depends on the economy. Three states of nature are considered - a Poor, Average, or Good economy at the time the condos are completed</a:t>
            </a:r>
            <a:r>
              <a:rPr lang="en-US" altLang="en-US" sz="2400" dirty="0" smtClean="0">
                <a:latin typeface="Times New Roman" pitchFamily="18" charset="0"/>
              </a:rPr>
              <a:t>. P</a:t>
            </a:r>
            <a:r>
              <a:rPr lang="en-US" altLang="en-US" sz="2000" dirty="0" smtClean="0">
                <a:latin typeface="Times New Roman" pitchFamily="18" charset="0"/>
              </a:rPr>
              <a:t>robabilities </a:t>
            </a:r>
            <a:r>
              <a:rPr lang="en-US" altLang="en-US" sz="2000" dirty="0">
                <a:latin typeface="Times New Roman" pitchFamily="18" charset="0"/>
              </a:rPr>
              <a:t>of the states of nature are known, as shown below. </a:t>
            </a:r>
            <a:endParaRPr lang="en-US" altLang="en-US" sz="2400" dirty="0">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solidFill>
                  <a:srgbClr val="7B9899"/>
                </a:solidFill>
              </a:rPr>
              <a:t>Expected Values</a:t>
            </a:r>
          </a:p>
        </p:txBody>
      </p:sp>
      <p:sp>
        <p:nvSpPr>
          <p:cNvPr id="23555" name="Content Placeholder 4"/>
          <p:cNvSpPr>
            <a:spLocks noGrp="1"/>
          </p:cNvSpPr>
          <p:nvPr>
            <p:ph sz="quarter" idx="1"/>
          </p:nvPr>
        </p:nvSpPr>
        <p:spPr>
          <a:xfrm>
            <a:off x="304800" y="1828800"/>
            <a:ext cx="7772400" cy="1016000"/>
          </a:xfrm>
        </p:spPr>
        <p:txBody>
          <a:bodyPr>
            <a:spAutoFit/>
          </a:bodyPr>
          <a:lstStyle/>
          <a:p>
            <a:pPr eaLnBrk="1" hangingPunct="1">
              <a:buFontTx/>
              <a:buNone/>
            </a:pPr>
            <a:r>
              <a:rPr lang="en-US" altLang="en-US" smtClean="0"/>
              <a:t>	When probabilities are known, compute a weighed average of payoffs, called the Expected Value, for each alternative and choose the maximum value.</a:t>
            </a:r>
          </a:p>
        </p:txBody>
      </p:sp>
      <p:graphicFrame>
        <p:nvGraphicFramePr>
          <p:cNvPr id="4" name="Content Placeholder 4"/>
          <p:cNvGraphicFramePr>
            <a:graphicFrameLocks/>
          </p:cNvGraphicFramePr>
          <p:nvPr/>
        </p:nvGraphicFramePr>
        <p:xfrm>
          <a:off x="1752600" y="2895600"/>
          <a:ext cx="4876800" cy="2214564"/>
        </p:xfrm>
        <a:graphic>
          <a:graphicData uri="http://schemas.openxmlformats.org/drawingml/2006/table">
            <a:tbl>
              <a:tblPr firstRow="1" bandRow="1">
                <a:tableStyleId>{5C22544A-7EE6-4342-B048-85BDC9FD1C3A}</a:tableStyleId>
              </a:tblPr>
              <a:tblGrid>
                <a:gridCol w="1759268"/>
                <a:gridCol w="792798"/>
                <a:gridCol w="645160"/>
                <a:gridCol w="708660"/>
                <a:gridCol w="970914"/>
              </a:tblGrid>
              <a:tr h="365742">
                <a:tc gridSpan="5">
                  <a:txBody>
                    <a:bodyPr/>
                    <a:lstStyle/>
                    <a:p>
                      <a:r>
                        <a:rPr lang="en-US" sz="1800" dirty="0" smtClean="0"/>
                        <a:t>Payoff Table</a:t>
                      </a:r>
                      <a:endParaRPr lang="en-US" sz="1800" dirty="0"/>
                    </a:p>
                  </a:txBody>
                  <a:tcPr marT="45711" marB="45711"/>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endParaRPr lang="en-US" dirty="0"/>
                    </a:p>
                  </a:txBody>
                  <a:tcPr/>
                </a:tc>
              </a:tr>
              <a:tr h="365742">
                <a:tc>
                  <a:txBody>
                    <a:bodyPr/>
                    <a:lstStyle/>
                    <a:p>
                      <a:endParaRPr lang="en-US" sz="1800" dirty="0"/>
                    </a:p>
                  </a:txBody>
                  <a:tcPr marT="45711" marB="45711"/>
                </a:tc>
                <a:tc>
                  <a:txBody>
                    <a:bodyPr/>
                    <a:lstStyle/>
                    <a:p>
                      <a:pPr algn="ctr"/>
                      <a:r>
                        <a:rPr lang="en-US" sz="1800" dirty="0" smtClean="0"/>
                        <a:t>S1</a:t>
                      </a:r>
                      <a:endParaRPr lang="en-US" sz="1800" dirty="0"/>
                    </a:p>
                  </a:txBody>
                  <a:tcPr marT="45711" marB="45711"/>
                </a:tc>
                <a:tc>
                  <a:txBody>
                    <a:bodyPr/>
                    <a:lstStyle/>
                    <a:p>
                      <a:pPr algn="ctr"/>
                      <a:r>
                        <a:rPr lang="en-US" sz="1800" dirty="0" smtClean="0"/>
                        <a:t>S2</a:t>
                      </a:r>
                      <a:endParaRPr lang="en-US" sz="1800" dirty="0"/>
                    </a:p>
                  </a:txBody>
                  <a:tcPr marT="45711" marB="45711"/>
                </a:tc>
                <a:tc>
                  <a:txBody>
                    <a:bodyPr/>
                    <a:lstStyle/>
                    <a:p>
                      <a:pPr algn="ctr"/>
                      <a:r>
                        <a:rPr lang="en-US" sz="1800" dirty="0" smtClean="0"/>
                        <a:t>S3</a:t>
                      </a:r>
                      <a:endParaRPr lang="en-US" sz="1800" dirty="0"/>
                    </a:p>
                  </a:txBody>
                  <a:tcPr marT="45711" marB="45711"/>
                </a:tc>
                <a:tc>
                  <a:txBody>
                    <a:bodyPr/>
                    <a:lstStyle/>
                    <a:p>
                      <a:pPr algn="ctr"/>
                      <a:r>
                        <a:rPr lang="en-US" sz="1800" dirty="0" smtClean="0"/>
                        <a:t>EV</a:t>
                      </a:r>
                      <a:endParaRPr lang="en-US" sz="1800" dirty="0"/>
                    </a:p>
                  </a:txBody>
                  <a:tcPr marT="45711" marB="45711"/>
                </a:tc>
              </a:tr>
              <a:tr h="370770">
                <a:tc>
                  <a:txBody>
                    <a:bodyPr/>
                    <a:lstStyle/>
                    <a:p>
                      <a:pPr algn="ctr"/>
                      <a:r>
                        <a:rPr lang="en-US" sz="1800" dirty="0" smtClean="0"/>
                        <a:t>A1</a:t>
                      </a:r>
                    </a:p>
                  </a:txBody>
                  <a:tcPr marT="45711" marB="45711"/>
                </a:tc>
                <a:tc>
                  <a:txBody>
                    <a:bodyPr/>
                    <a:lstStyle/>
                    <a:p>
                      <a:pPr marL="0" marR="0" algn="ctr">
                        <a:spcBef>
                          <a:spcPts val="0"/>
                        </a:spcBef>
                        <a:spcAft>
                          <a:spcPts val="0"/>
                        </a:spcAft>
                      </a:pPr>
                      <a:r>
                        <a:rPr lang="en-US" sz="2000" dirty="0" smtClean="0">
                          <a:latin typeface="Times New Roman"/>
                          <a:ea typeface="Times New Roman"/>
                          <a:cs typeface="Times New Roman"/>
                        </a:rPr>
                        <a:t>300</a:t>
                      </a:r>
                      <a:endParaRPr lang="en-US" sz="2000"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2000" dirty="0">
                          <a:latin typeface="Times New Roman"/>
                          <a:ea typeface="Times New Roman"/>
                          <a:cs typeface="Times New Roman"/>
                        </a:rPr>
                        <a:t>350</a:t>
                      </a:r>
                    </a:p>
                  </a:txBody>
                  <a:tcPr marL="68580" marR="68580" marT="0" marB="0"/>
                </a:tc>
                <a:tc>
                  <a:txBody>
                    <a:bodyPr/>
                    <a:lstStyle/>
                    <a:p>
                      <a:pPr marL="0" marR="0" algn="ctr">
                        <a:spcBef>
                          <a:spcPts val="0"/>
                        </a:spcBef>
                        <a:spcAft>
                          <a:spcPts val="0"/>
                        </a:spcAft>
                      </a:pPr>
                      <a:r>
                        <a:rPr lang="en-US" sz="2000">
                          <a:latin typeface="Times New Roman"/>
                          <a:ea typeface="Times New Roman"/>
                          <a:cs typeface="Times New Roman"/>
                        </a:rPr>
                        <a:t>400</a:t>
                      </a:r>
                    </a:p>
                  </a:txBody>
                  <a:tcPr marL="68580" marR="68580" marT="0" marB="0"/>
                </a:tc>
                <a:tc>
                  <a:txBody>
                    <a:bodyPr/>
                    <a:lstStyle/>
                    <a:p>
                      <a:pPr algn="ctr"/>
                      <a:r>
                        <a:rPr lang="en-US" sz="1800" b="1" dirty="0" smtClean="0">
                          <a:solidFill>
                            <a:srgbClr val="0000FF"/>
                          </a:solidFill>
                        </a:rPr>
                        <a:t>340</a:t>
                      </a:r>
                      <a:endParaRPr lang="en-US" sz="1800" b="1" dirty="0">
                        <a:solidFill>
                          <a:srgbClr val="0000FF"/>
                        </a:solidFill>
                      </a:endParaRPr>
                    </a:p>
                  </a:txBody>
                  <a:tcPr marT="45711" marB="45711"/>
                </a:tc>
              </a:tr>
              <a:tr h="370770">
                <a:tc>
                  <a:txBody>
                    <a:bodyPr/>
                    <a:lstStyle/>
                    <a:p>
                      <a:pPr algn="ctr"/>
                      <a:r>
                        <a:rPr lang="en-US" sz="1800" dirty="0" smtClean="0"/>
                        <a:t>A2</a:t>
                      </a:r>
                      <a:endParaRPr lang="en-US" sz="1800" dirty="0"/>
                    </a:p>
                  </a:txBody>
                  <a:tcPr marT="45711" marB="45711"/>
                </a:tc>
                <a:tc>
                  <a:txBody>
                    <a:bodyPr/>
                    <a:lstStyle/>
                    <a:p>
                      <a:pPr marL="0" marR="0" algn="ctr">
                        <a:spcBef>
                          <a:spcPts val="0"/>
                        </a:spcBef>
                        <a:spcAft>
                          <a:spcPts val="0"/>
                        </a:spcAft>
                      </a:pPr>
                      <a:r>
                        <a:rPr lang="en-US" sz="2000" dirty="0">
                          <a:latin typeface="Times New Roman"/>
                          <a:ea typeface="Times New Roman"/>
                          <a:cs typeface="Times New Roman"/>
                        </a:rPr>
                        <a:t>-100</a:t>
                      </a:r>
                    </a:p>
                  </a:txBody>
                  <a:tcPr marL="68580" marR="68580" marT="0" marB="0"/>
                </a:tc>
                <a:tc>
                  <a:txBody>
                    <a:bodyPr/>
                    <a:lstStyle/>
                    <a:p>
                      <a:pPr marL="0" marR="0" algn="ctr">
                        <a:spcBef>
                          <a:spcPts val="0"/>
                        </a:spcBef>
                        <a:spcAft>
                          <a:spcPts val="0"/>
                        </a:spcAft>
                      </a:pPr>
                      <a:r>
                        <a:rPr lang="en-US" sz="2000" dirty="0">
                          <a:latin typeface="Times New Roman"/>
                          <a:ea typeface="Times New Roman"/>
                          <a:cs typeface="Times New Roman"/>
                        </a:rPr>
                        <a:t>600</a:t>
                      </a:r>
                    </a:p>
                  </a:txBody>
                  <a:tcPr marL="68580" marR="68580" marT="0" marB="0"/>
                </a:tc>
                <a:tc>
                  <a:txBody>
                    <a:bodyPr/>
                    <a:lstStyle/>
                    <a:p>
                      <a:pPr marL="0" marR="0" algn="ctr">
                        <a:spcBef>
                          <a:spcPts val="0"/>
                        </a:spcBef>
                        <a:spcAft>
                          <a:spcPts val="0"/>
                        </a:spcAft>
                      </a:pPr>
                      <a:r>
                        <a:rPr lang="en-US" sz="2000" dirty="0">
                          <a:latin typeface="Times New Roman"/>
                          <a:ea typeface="Times New Roman"/>
                          <a:cs typeface="Times New Roman"/>
                        </a:rPr>
                        <a:t>700</a:t>
                      </a:r>
                    </a:p>
                  </a:txBody>
                  <a:tcPr marL="68580" marR="68580" marT="0" marB="0"/>
                </a:tc>
                <a:tc>
                  <a:txBody>
                    <a:bodyPr/>
                    <a:lstStyle/>
                    <a:p>
                      <a:pPr algn="ctr"/>
                      <a:r>
                        <a:rPr lang="en-US" sz="1800" b="1" dirty="0" smtClean="0">
                          <a:solidFill>
                            <a:srgbClr val="FF0000"/>
                          </a:solidFill>
                        </a:rPr>
                        <a:t>400</a:t>
                      </a:r>
                      <a:endParaRPr lang="en-US" sz="1800" b="1" dirty="0">
                        <a:solidFill>
                          <a:srgbClr val="FF0000"/>
                        </a:solidFill>
                      </a:endParaRPr>
                    </a:p>
                  </a:txBody>
                  <a:tcPr marT="45711" marB="45711"/>
                </a:tc>
              </a:tr>
              <a:tr h="370770">
                <a:tc>
                  <a:txBody>
                    <a:bodyPr/>
                    <a:lstStyle/>
                    <a:p>
                      <a:pPr algn="ctr"/>
                      <a:r>
                        <a:rPr lang="en-US" sz="1800" dirty="0" smtClean="0"/>
                        <a:t>A3</a:t>
                      </a:r>
                      <a:endParaRPr lang="en-US" sz="1800" dirty="0"/>
                    </a:p>
                  </a:txBody>
                  <a:tcPr marT="45711" marB="45711"/>
                </a:tc>
                <a:tc>
                  <a:txBody>
                    <a:bodyPr/>
                    <a:lstStyle/>
                    <a:p>
                      <a:pPr marL="0" marR="0" algn="ctr">
                        <a:spcBef>
                          <a:spcPts val="0"/>
                        </a:spcBef>
                        <a:spcAft>
                          <a:spcPts val="0"/>
                        </a:spcAft>
                      </a:pPr>
                      <a:r>
                        <a:rPr lang="en-US" sz="2000" dirty="0">
                          <a:latin typeface="Times New Roman"/>
                          <a:ea typeface="Times New Roman"/>
                          <a:cs typeface="Times New Roman"/>
                        </a:rPr>
                        <a:t>-1000</a:t>
                      </a:r>
                    </a:p>
                  </a:txBody>
                  <a:tcPr marL="68580" marR="68580" marT="0" marB="0"/>
                </a:tc>
                <a:tc>
                  <a:txBody>
                    <a:bodyPr/>
                    <a:lstStyle/>
                    <a:p>
                      <a:pPr marL="0" marR="0" algn="ctr">
                        <a:spcBef>
                          <a:spcPts val="0"/>
                        </a:spcBef>
                        <a:spcAft>
                          <a:spcPts val="0"/>
                        </a:spcAft>
                      </a:pPr>
                      <a:r>
                        <a:rPr lang="en-US" sz="2000" dirty="0">
                          <a:latin typeface="Times New Roman"/>
                          <a:ea typeface="Times New Roman"/>
                          <a:cs typeface="Times New Roman"/>
                        </a:rPr>
                        <a:t>-200</a:t>
                      </a:r>
                    </a:p>
                  </a:txBody>
                  <a:tcPr marL="68580" marR="68580" marT="0" marB="0"/>
                </a:tc>
                <a:tc>
                  <a:txBody>
                    <a:bodyPr/>
                    <a:lstStyle/>
                    <a:p>
                      <a:pPr marL="0" marR="0" algn="ctr">
                        <a:spcBef>
                          <a:spcPts val="0"/>
                        </a:spcBef>
                        <a:spcAft>
                          <a:spcPts val="0"/>
                        </a:spcAft>
                      </a:pPr>
                      <a:r>
                        <a:rPr lang="en-US" sz="2000" dirty="0" smtClean="0">
                          <a:latin typeface="Times New Roman"/>
                          <a:ea typeface="Times New Roman"/>
                          <a:cs typeface="Times New Roman"/>
                        </a:rPr>
                        <a:t>1200</a:t>
                      </a:r>
                      <a:endParaRPr lang="en-US" sz="2000" dirty="0">
                        <a:latin typeface="Times New Roman"/>
                        <a:ea typeface="Times New Roman"/>
                        <a:cs typeface="Times New Roman"/>
                      </a:endParaRPr>
                    </a:p>
                  </a:txBody>
                  <a:tcPr marL="68580" marR="68580" marT="0" marB="0"/>
                </a:tc>
                <a:tc>
                  <a:txBody>
                    <a:bodyPr/>
                    <a:lstStyle/>
                    <a:p>
                      <a:pPr algn="ctr"/>
                      <a:r>
                        <a:rPr lang="en-US" sz="1800" b="1" dirty="0" smtClean="0">
                          <a:solidFill>
                            <a:srgbClr val="0000FF"/>
                          </a:solidFill>
                        </a:rPr>
                        <a:t>-300</a:t>
                      </a:r>
                      <a:endParaRPr lang="en-US" sz="1800" b="1" dirty="0">
                        <a:solidFill>
                          <a:srgbClr val="0000FF"/>
                        </a:solidFill>
                      </a:endParaRPr>
                    </a:p>
                  </a:txBody>
                  <a:tcPr marT="45711" marB="45711"/>
                </a:tc>
              </a:tr>
              <a:tr h="3707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Probabilities</a:t>
                      </a:r>
                    </a:p>
                  </a:txBody>
                  <a:tcPr marT="45711" marB="45711"/>
                </a:tc>
                <a:tc>
                  <a:txBody>
                    <a:bodyPr/>
                    <a:lstStyle/>
                    <a:p>
                      <a:pPr marL="0" marR="0" algn="ctr">
                        <a:spcBef>
                          <a:spcPts val="0"/>
                        </a:spcBef>
                        <a:spcAft>
                          <a:spcPts val="0"/>
                        </a:spcAft>
                      </a:pPr>
                      <a:r>
                        <a:rPr lang="en-US" sz="2000" b="1" dirty="0" smtClean="0">
                          <a:latin typeface="Times New Roman"/>
                          <a:ea typeface="Times New Roman"/>
                          <a:cs typeface="Times New Roman"/>
                        </a:rPr>
                        <a:t>0.30</a:t>
                      </a:r>
                      <a:endParaRPr lang="en-US" sz="2000" b="1"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2000" b="1" dirty="0" smtClean="0">
                          <a:latin typeface="Times New Roman"/>
                          <a:ea typeface="Times New Roman"/>
                          <a:cs typeface="Times New Roman"/>
                        </a:rPr>
                        <a:t>0.60</a:t>
                      </a:r>
                      <a:endParaRPr lang="en-US" sz="2000" b="1" dirty="0">
                        <a:latin typeface="Times New Roman"/>
                        <a:ea typeface="Times New Roman"/>
                        <a:cs typeface="Times New Roman"/>
                      </a:endParaRPr>
                    </a:p>
                  </a:txBody>
                  <a:tcPr marL="68580" marR="68580" marT="0" marB="0"/>
                </a:tc>
                <a:tc>
                  <a:txBody>
                    <a:bodyPr/>
                    <a:lstStyle/>
                    <a:p>
                      <a:pPr marL="0" marR="0" algn="ctr">
                        <a:spcBef>
                          <a:spcPts val="0"/>
                        </a:spcBef>
                        <a:spcAft>
                          <a:spcPts val="0"/>
                        </a:spcAft>
                      </a:pPr>
                      <a:r>
                        <a:rPr lang="en-US" sz="2000" b="1" dirty="0" smtClean="0">
                          <a:latin typeface="Times New Roman"/>
                          <a:ea typeface="Times New Roman"/>
                          <a:cs typeface="Times New Roman"/>
                        </a:rPr>
                        <a:t>0.10</a:t>
                      </a:r>
                      <a:endParaRPr lang="en-US" sz="2000" b="1" dirty="0">
                        <a:latin typeface="Times New Roman"/>
                        <a:ea typeface="Times New Roman"/>
                        <a:cs typeface="Times New Roman"/>
                      </a:endParaRPr>
                    </a:p>
                  </a:txBody>
                  <a:tcPr marL="68580" marR="68580" marT="0" marB="0"/>
                </a:tc>
                <a:tc>
                  <a:txBody>
                    <a:bodyPr/>
                    <a:lstStyle/>
                    <a:p>
                      <a:pPr algn="ctr"/>
                      <a:endParaRPr lang="en-US" sz="1800" b="1" dirty="0">
                        <a:solidFill>
                          <a:srgbClr val="0000FF"/>
                        </a:solidFill>
                      </a:endParaRPr>
                    </a:p>
                  </a:txBody>
                  <a:tcPr marT="45711" marB="45711"/>
                </a:tc>
              </a:tr>
            </a:tbl>
          </a:graphicData>
        </a:graphic>
      </p:graphicFrame>
      <p:sp>
        <p:nvSpPr>
          <p:cNvPr id="23596" name="TextBox 5"/>
          <p:cNvSpPr txBox="1">
            <a:spLocks noChangeArrowheads="1"/>
          </p:cNvSpPr>
          <p:nvPr/>
        </p:nvSpPr>
        <p:spPr bwMode="auto">
          <a:xfrm>
            <a:off x="838200" y="5334000"/>
            <a:ext cx="7010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The best alternative under this criterion is A2, with a maximum EV of 400, which is better than the other two EVs.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solidFill>
                  <a:srgbClr val="7B9899"/>
                </a:solidFill>
              </a:rPr>
              <a:t>Expected Opportunity Loss (EOL)</a:t>
            </a:r>
          </a:p>
        </p:txBody>
      </p:sp>
      <p:sp>
        <p:nvSpPr>
          <p:cNvPr id="24579" name="Content Placeholder 4"/>
          <p:cNvSpPr>
            <a:spLocks noGrp="1"/>
          </p:cNvSpPr>
          <p:nvPr>
            <p:ph sz="quarter" idx="1"/>
          </p:nvPr>
        </p:nvSpPr>
        <p:spPr>
          <a:xfrm>
            <a:off x="304800" y="1828800"/>
            <a:ext cx="7772400" cy="708025"/>
          </a:xfrm>
        </p:spPr>
        <p:txBody>
          <a:bodyPr>
            <a:spAutoFit/>
          </a:bodyPr>
          <a:lstStyle/>
          <a:p>
            <a:pPr eaLnBrk="1" hangingPunct="1">
              <a:buFontTx/>
              <a:buNone/>
            </a:pPr>
            <a:r>
              <a:rPr lang="en-US" altLang="en-US" smtClean="0"/>
              <a:t>	Compute the weighted average of the opportunity losses for each alternative to yield the EOL.</a:t>
            </a:r>
          </a:p>
        </p:txBody>
      </p:sp>
      <p:graphicFrame>
        <p:nvGraphicFramePr>
          <p:cNvPr id="4" name="Content Placeholder 4"/>
          <p:cNvGraphicFramePr>
            <a:graphicFrameLocks/>
          </p:cNvGraphicFramePr>
          <p:nvPr/>
        </p:nvGraphicFramePr>
        <p:xfrm>
          <a:off x="1828800" y="2667000"/>
          <a:ext cx="4603750" cy="2214564"/>
        </p:xfrm>
        <a:graphic>
          <a:graphicData uri="http://schemas.openxmlformats.org/drawingml/2006/table">
            <a:tbl>
              <a:tblPr firstRow="1" bandRow="1">
                <a:tableStyleId>{5C22544A-7EE6-4342-B048-85BDC9FD1C3A}</a:tableStyleId>
              </a:tblPr>
              <a:tblGrid>
                <a:gridCol w="1759510"/>
                <a:gridCol w="792907"/>
                <a:gridCol w="645249"/>
                <a:gridCol w="708758"/>
                <a:gridCol w="697326"/>
              </a:tblGrid>
              <a:tr h="365742">
                <a:tc gridSpan="5">
                  <a:txBody>
                    <a:bodyPr/>
                    <a:lstStyle/>
                    <a:p>
                      <a:r>
                        <a:rPr lang="en-US" sz="1800" dirty="0" smtClean="0"/>
                        <a:t>Opportunity Loss (Regret)</a:t>
                      </a:r>
                      <a:r>
                        <a:rPr lang="en-US" sz="1800" baseline="0" dirty="0" smtClean="0"/>
                        <a:t> </a:t>
                      </a:r>
                      <a:r>
                        <a:rPr lang="en-US" sz="1800" dirty="0" smtClean="0"/>
                        <a:t>Table</a:t>
                      </a:r>
                      <a:endParaRPr lang="en-US" sz="1800" dirty="0"/>
                    </a:p>
                  </a:txBody>
                  <a:tcPr marL="91453" marR="91453" marT="45711" marB="45711"/>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endParaRPr lang="en-US" dirty="0"/>
                    </a:p>
                  </a:txBody>
                  <a:tcPr/>
                </a:tc>
              </a:tr>
              <a:tr h="365742">
                <a:tc>
                  <a:txBody>
                    <a:bodyPr/>
                    <a:lstStyle/>
                    <a:p>
                      <a:endParaRPr lang="en-US" sz="1800" dirty="0"/>
                    </a:p>
                  </a:txBody>
                  <a:tcPr marL="91453" marR="91453" marT="45711" marB="45711"/>
                </a:tc>
                <a:tc>
                  <a:txBody>
                    <a:bodyPr/>
                    <a:lstStyle/>
                    <a:p>
                      <a:pPr algn="ctr"/>
                      <a:r>
                        <a:rPr lang="en-US" sz="1800" dirty="0" smtClean="0"/>
                        <a:t>S1</a:t>
                      </a:r>
                      <a:endParaRPr lang="en-US" sz="1800" dirty="0"/>
                    </a:p>
                  </a:txBody>
                  <a:tcPr marL="91453" marR="91453" marT="45711" marB="45711"/>
                </a:tc>
                <a:tc>
                  <a:txBody>
                    <a:bodyPr/>
                    <a:lstStyle/>
                    <a:p>
                      <a:pPr algn="ctr"/>
                      <a:r>
                        <a:rPr lang="en-US" sz="1800" dirty="0" smtClean="0"/>
                        <a:t>S2</a:t>
                      </a:r>
                      <a:endParaRPr lang="en-US" sz="1800" dirty="0"/>
                    </a:p>
                  </a:txBody>
                  <a:tcPr marL="91453" marR="91453" marT="45711" marB="45711"/>
                </a:tc>
                <a:tc>
                  <a:txBody>
                    <a:bodyPr/>
                    <a:lstStyle/>
                    <a:p>
                      <a:pPr algn="ctr"/>
                      <a:r>
                        <a:rPr lang="en-US" sz="1800" dirty="0" smtClean="0"/>
                        <a:t>S3</a:t>
                      </a:r>
                      <a:endParaRPr lang="en-US" sz="1800" dirty="0"/>
                    </a:p>
                  </a:txBody>
                  <a:tcPr marL="91453" marR="91453" marT="45711" marB="45711"/>
                </a:tc>
                <a:tc>
                  <a:txBody>
                    <a:bodyPr/>
                    <a:lstStyle/>
                    <a:p>
                      <a:pPr algn="ctr"/>
                      <a:r>
                        <a:rPr lang="en-US" sz="1800" dirty="0" smtClean="0"/>
                        <a:t>EOL</a:t>
                      </a:r>
                      <a:endParaRPr lang="en-US" sz="1800" dirty="0"/>
                    </a:p>
                  </a:txBody>
                  <a:tcPr marL="91453" marR="91453" marT="45711" marB="45711"/>
                </a:tc>
              </a:tr>
              <a:tr h="370770">
                <a:tc>
                  <a:txBody>
                    <a:bodyPr/>
                    <a:lstStyle/>
                    <a:p>
                      <a:pPr algn="ctr"/>
                      <a:r>
                        <a:rPr lang="en-US" sz="1800" dirty="0" smtClean="0"/>
                        <a:t>A1</a:t>
                      </a:r>
                    </a:p>
                  </a:txBody>
                  <a:tcPr marL="91453" marR="91453" marT="45711" marB="45711"/>
                </a:tc>
                <a:tc>
                  <a:txBody>
                    <a:bodyPr/>
                    <a:lstStyle/>
                    <a:p>
                      <a:pPr marL="0" marR="0" algn="ctr">
                        <a:spcBef>
                          <a:spcPts val="0"/>
                        </a:spcBef>
                        <a:spcAft>
                          <a:spcPts val="0"/>
                        </a:spcAft>
                      </a:pPr>
                      <a:r>
                        <a:rPr lang="en-US" sz="2000" dirty="0" smtClean="0">
                          <a:latin typeface="Times New Roman"/>
                          <a:ea typeface="Times New Roman"/>
                          <a:cs typeface="Times New Roman"/>
                        </a:rPr>
                        <a:t>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smtClean="0">
                          <a:latin typeface="Times New Roman"/>
                          <a:ea typeface="Times New Roman"/>
                          <a:cs typeface="Times New Roman"/>
                        </a:rPr>
                        <a:t>250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smtClean="0">
                          <a:latin typeface="Times New Roman"/>
                          <a:ea typeface="Times New Roman"/>
                          <a:cs typeface="Times New Roman"/>
                        </a:rPr>
                        <a:t>800</a:t>
                      </a:r>
                      <a:endParaRPr lang="en-US" sz="2000" dirty="0">
                        <a:latin typeface="Times New Roman"/>
                        <a:ea typeface="Times New Roman"/>
                        <a:cs typeface="Times New Roman"/>
                      </a:endParaRPr>
                    </a:p>
                  </a:txBody>
                  <a:tcPr marL="68589" marR="68589" marT="0" marB="0"/>
                </a:tc>
                <a:tc>
                  <a:txBody>
                    <a:bodyPr/>
                    <a:lstStyle/>
                    <a:p>
                      <a:pPr algn="ctr"/>
                      <a:r>
                        <a:rPr lang="en-US" sz="1800" b="1" dirty="0" smtClean="0">
                          <a:solidFill>
                            <a:srgbClr val="0000FF"/>
                          </a:solidFill>
                        </a:rPr>
                        <a:t>230</a:t>
                      </a:r>
                      <a:endParaRPr lang="en-US" sz="1800" b="1" dirty="0">
                        <a:solidFill>
                          <a:srgbClr val="0000FF"/>
                        </a:solidFill>
                      </a:endParaRPr>
                    </a:p>
                  </a:txBody>
                  <a:tcPr marL="91453" marR="91453" marT="45711" marB="45711"/>
                </a:tc>
              </a:tr>
              <a:tr h="370770">
                <a:tc>
                  <a:txBody>
                    <a:bodyPr/>
                    <a:lstStyle/>
                    <a:p>
                      <a:pPr algn="ctr"/>
                      <a:r>
                        <a:rPr lang="en-US" sz="1800" dirty="0" smtClean="0"/>
                        <a:t>A2</a:t>
                      </a:r>
                      <a:endParaRPr lang="en-US" sz="1800" dirty="0"/>
                    </a:p>
                  </a:txBody>
                  <a:tcPr marL="91453" marR="91453" marT="45711" marB="45711"/>
                </a:tc>
                <a:tc>
                  <a:txBody>
                    <a:bodyPr/>
                    <a:lstStyle/>
                    <a:p>
                      <a:pPr marL="0" marR="0" algn="ctr">
                        <a:spcBef>
                          <a:spcPts val="0"/>
                        </a:spcBef>
                        <a:spcAft>
                          <a:spcPts val="0"/>
                        </a:spcAft>
                      </a:pPr>
                      <a:r>
                        <a:rPr lang="en-US" sz="2000" dirty="0" smtClean="0">
                          <a:latin typeface="Times New Roman"/>
                          <a:ea typeface="Times New Roman"/>
                          <a:cs typeface="Times New Roman"/>
                        </a:rPr>
                        <a:t>400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smtClean="0">
                          <a:latin typeface="Times New Roman"/>
                          <a:ea typeface="Times New Roman"/>
                          <a:cs typeface="Times New Roman"/>
                        </a:rPr>
                        <a:t>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a:latin typeface="Times New Roman"/>
                          <a:ea typeface="Times New Roman"/>
                          <a:cs typeface="Times New Roman"/>
                        </a:rPr>
                        <a:t>5</a:t>
                      </a:r>
                      <a:r>
                        <a:rPr lang="en-US" sz="2000" dirty="0" smtClean="0">
                          <a:latin typeface="Times New Roman"/>
                          <a:ea typeface="Times New Roman"/>
                          <a:cs typeface="Times New Roman"/>
                        </a:rPr>
                        <a:t>00</a:t>
                      </a:r>
                      <a:endParaRPr lang="en-US" sz="2000" dirty="0">
                        <a:latin typeface="Times New Roman"/>
                        <a:ea typeface="Times New Roman"/>
                        <a:cs typeface="Times New Roman"/>
                      </a:endParaRPr>
                    </a:p>
                  </a:txBody>
                  <a:tcPr marL="68589" marR="68589" marT="0" marB="0"/>
                </a:tc>
                <a:tc>
                  <a:txBody>
                    <a:bodyPr/>
                    <a:lstStyle/>
                    <a:p>
                      <a:pPr algn="ctr"/>
                      <a:r>
                        <a:rPr lang="en-US" sz="1800" b="1" dirty="0" smtClean="0">
                          <a:solidFill>
                            <a:srgbClr val="FF0000"/>
                          </a:solidFill>
                        </a:rPr>
                        <a:t>170</a:t>
                      </a:r>
                      <a:endParaRPr lang="en-US" sz="1800" b="1" dirty="0">
                        <a:solidFill>
                          <a:srgbClr val="FF0000"/>
                        </a:solidFill>
                      </a:endParaRPr>
                    </a:p>
                  </a:txBody>
                  <a:tcPr marL="91453" marR="91453" marT="45711" marB="45711"/>
                </a:tc>
              </a:tr>
              <a:tr h="370770">
                <a:tc>
                  <a:txBody>
                    <a:bodyPr/>
                    <a:lstStyle/>
                    <a:p>
                      <a:pPr algn="ctr"/>
                      <a:r>
                        <a:rPr lang="en-US" sz="1800" dirty="0" smtClean="0"/>
                        <a:t>A3</a:t>
                      </a:r>
                      <a:endParaRPr lang="en-US" sz="1800" dirty="0"/>
                    </a:p>
                  </a:txBody>
                  <a:tcPr marL="91453" marR="91453" marT="45711" marB="45711"/>
                </a:tc>
                <a:tc>
                  <a:txBody>
                    <a:bodyPr/>
                    <a:lstStyle/>
                    <a:p>
                      <a:pPr marL="0" marR="0" algn="ctr">
                        <a:spcBef>
                          <a:spcPts val="0"/>
                        </a:spcBef>
                        <a:spcAft>
                          <a:spcPts val="0"/>
                        </a:spcAft>
                      </a:pPr>
                      <a:r>
                        <a:rPr lang="en-US" sz="2000" dirty="0" smtClean="0">
                          <a:latin typeface="Times New Roman"/>
                          <a:ea typeface="Times New Roman"/>
                          <a:cs typeface="Times New Roman"/>
                        </a:rPr>
                        <a:t>1300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smtClean="0">
                          <a:latin typeface="Times New Roman"/>
                          <a:ea typeface="Times New Roman"/>
                          <a:cs typeface="Times New Roman"/>
                        </a:rPr>
                        <a:t>800</a:t>
                      </a:r>
                      <a:endParaRPr lang="en-US" sz="2000"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dirty="0" smtClean="0">
                          <a:latin typeface="Times New Roman"/>
                          <a:ea typeface="Times New Roman"/>
                          <a:cs typeface="Times New Roman"/>
                        </a:rPr>
                        <a:t>0</a:t>
                      </a:r>
                      <a:endParaRPr lang="en-US" sz="2000" dirty="0">
                        <a:latin typeface="Times New Roman"/>
                        <a:ea typeface="Times New Roman"/>
                        <a:cs typeface="Times New Roman"/>
                      </a:endParaRPr>
                    </a:p>
                  </a:txBody>
                  <a:tcPr marL="68589" marR="68589" marT="0" marB="0"/>
                </a:tc>
                <a:tc>
                  <a:txBody>
                    <a:bodyPr/>
                    <a:lstStyle/>
                    <a:p>
                      <a:pPr algn="ctr"/>
                      <a:r>
                        <a:rPr lang="en-US" sz="1800" b="1" dirty="0" smtClean="0">
                          <a:solidFill>
                            <a:srgbClr val="0000FF"/>
                          </a:solidFill>
                        </a:rPr>
                        <a:t>870</a:t>
                      </a:r>
                      <a:endParaRPr lang="en-US" sz="1800" b="1" dirty="0">
                        <a:solidFill>
                          <a:srgbClr val="0000FF"/>
                        </a:solidFill>
                      </a:endParaRPr>
                    </a:p>
                  </a:txBody>
                  <a:tcPr marL="91453" marR="91453" marT="45711" marB="45711"/>
                </a:tc>
              </a:tr>
              <a:tr h="3707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Probabilities</a:t>
                      </a:r>
                    </a:p>
                  </a:txBody>
                  <a:tcPr marL="91453" marR="91453" marT="45711" marB="45711"/>
                </a:tc>
                <a:tc>
                  <a:txBody>
                    <a:bodyPr/>
                    <a:lstStyle/>
                    <a:p>
                      <a:pPr marL="0" marR="0" algn="ctr">
                        <a:spcBef>
                          <a:spcPts val="0"/>
                        </a:spcBef>
                        <a:spcAft>
                          <a:spcPts val="0"/>
                        </a:spcAft>
                      </a:pPr>
                      <a:r>
                        <a:rPr lang="en-US" sz="2000" b="1" dirty="0" smtClean="0">
                          <a:latin typeface="Times New Roman"/>
                          <a:ea typeface="Times New Roman"/>
                          <a:cs typeface="Times New Roman"/>
                        </a:rPr>
                        <a:t>0.30</a:t>
                      </a:r>
                      <a:endParaRPr lang="en-US" sz="2000" b="1"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b="1" dirty="0" smtClean="0">
                          <a:latin typeface="Times New Roman"/>
                          <a:ea typeface="Times New Roman"/>
                          <a:cs typeface="Times New Roman"/>
                        </a:rPr>
                        <a:t>0.60</a:t>
                      </a:r>
                      <a:endParaRPr lang="en-US" sz="2000" b="1" dirty="0">
                        <a:latin typeface="Times New Roman"/>
                        <a:ea typeface="Times New Roman"/>
                        <a:cs typeface="Times New Roman"/>
                      </a:endParaRPr>
                    </a:p>
                  </a:txBody>
                  <a:tcPr marL="68589" marR="68589" marT="0" marB="0"/>
                </a:tc>
                <a:tc>
                  <a:txBody>
                    <a:bodyPr/>
                    <a:lstStyle/>
                    <a:p>
                      <a:pPr marL="0" marR="0" algn="ctr">
                        <a:spcBef>
                          <a:spcPts val="0"/>
                        </a:spcBef>
                        <a:spcAft>
                          <a:spcPts val="0"/>
                        </a:spcAft>
                      </a:pPr>
                      <a:r>
                        <a:rPr lang="en-US" sz="2000" b="1" dirty="0" smtClean="0">
                          <a:latin typeface="Times New Roman"/>
                          <a:ea typeface="Times New Roman"/>
                          <a:cs typeface="Times New Roman"/>
                        </a:rPr>
                        <a:t>0.10</a:t>
                      </a:r>
                      <a:endParaRPr lang="en-US" sz="2000" b="1" dirty="0">
                        <a:latin typeface="Times New Roman"/>
                        <a:ea typeface="Times New Roman"/>
                        <a:cs typeface="Times New Roman"/>
                      </a:endParaRPr>
                    </a:p>
                  </a:txBody>
                  <a:tcPr marL="68589" marR="68589" marT="0" marB="0"/>
                </a:tc>
                <a:tc>
                  <a:txBody>
                    <a:bodyPr/>
                    <a:lstStyle/>
                    <a:p>
                      <a:pPr algn="ctr"/>
                      <a:endParaRPr lang="en-US" sz="1800" b="1" dirty="0">
                        <a:solidFill>
                          <a:srgbClr val="0000FF"/>
                        </a:solidFill>
                      </a:endParaRPr>
                    </a:p>
                  </a:txBody>
                  <a:tcPr marL="91453" marR="91453" marT="45711" marB="45711"/>
                </a:tc>
              </a:tr>
            </a:tbl>
          </a:graphicData>
        </a:graphic>
      </p:graphicFrame>
      <p:sp>
        <p:nvSpPr>
          <p:cNvPr id="24620" name="TextBox 5"/>
          <p:cNvSpPr txBox="1">
            <a:spLocks noChangeArrowheads="1"/>
          </p:cNvSpPr>
          <p:nvPr/>
        </p:nvSpPr>
        <p:spPr bwMode="auto">
          <a:xfrm>
            <a:off x="838200" y="5029200"/>
            <a:ext cx="70104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The best alternative under this criterion is A2, with a minimum EOL of 170, which is better than the other two EOLs.</a:t>
            </a:r>
          </a:p>
          <a:p>
            <a:pPr>
              <a:spcBef>
                <a:spcPct val="0"/>
              </a:spcBef>
              <a:buClrTx/>
              <a:buSzTx/>
              <a:buFontTx/>
              <a:buNone/>
            </a:pPr>
            <a:endParaRPr lang="en-US" altLang="en-US" sz="2000">
              <a:latin typeface="Times New Roman" pitchFamily="18" charset="0"/>
            </a:endParaRPr>
          </a:p>
          <a:p>
            <a:pPr>
              <a:spcBef>
                <a:spcPct val="0"/>
              </a:spcBef>
              <a:buClrTx/>
              <a:buSzTx/>
              <a:buFontTx/>
              <a:buNone/>
            </a:pPr>
            <a:r>
              <a:rPr lang="en-US" altLang="en-US" sz="2000" b="1">
                <a:solidFill>
                  <a:srgbClr val="0000FF"/>
                </a:solidFill>
                <a:latin typeface="Times New Roman" pitchFamily="18" charset="0"/>
              </a:rPr>
              <a:t>Note that EV + EOL is constant for each alternative! Why?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solidFill>
                  <a:srgbClr val="7B9899"/>
                </a:solidFill>
              </a:rPr>
              <a:t>EVUPI: EV with Perfect Information</a:t>
            </a:r>
          </a:p>
        </p:txBody>
      </p:sp>
      <p:graphicFrame>
        <p:nvGraphicFramePr>
          <p:cNvPr id="6" name="Content Placeholder 5"/>
          <p:cNvGraphicFramePr>
            <a:graphicFrameLocks noGrp="1"/>
          </p:cNvGraphicFramePr>
          <p:nvPr>
            <p:ph sz="quarter" idx="1"/>
          </p:nvPr>
        </p:nvGraphicFramePr>
        <p:xfrm>
          <a:off x="1066800" y="3886200"/>
          <a:ext cx="4727575" cy="2189165"/>
        </p:xfrm>
        <a:graphic>
          <a:graphicData uri="http://schemas.openxmlformats.org/drawingml/2006/table">
            <a:tbl>
              <a:tblPr firstRow="1" bandRow="1">
                <a:tableStyleId>{5C22544A-7EE6-4342-B048-85BDC9FD1C3A}</a:tableStyleId>
              </a:tblPr>
              <a:tblGrid>
                <a:gridCol w="1759390"/>
                <a:gridCol w="1016385"/>
                <a:gridCol w="879849"/>
                <a:gridCol w="1071951"/>
              </a:tblGrid>
              <a:tr h="640061">
                <a:tc>
                  <a:txBody>
                    <a:bodyPr/>
                    <a:lstStyle/>
                    <a:p>
                      <a:endParaRPr lang="en-US" sz="1800" dirty="0"/>
                    </a:p>
                  </a:txBody>
                  <a:tcPr marL="91443" marR="91443" marT="45711" marB="45711"/>
                </a:tc>
                <a:tc>
                  <a:txBody>
                    <a:bodyPr/>
                    <a:lstStyle/>
                    <a:p>
                      <a:pPr algn="ctr"/>
                      <a:r>
                        <a:rPr lang="en-US" sz="1800" dirty="0" smtClean="0"/>
                        <a:t>S1</a:t>
                      </a:r>
                    </a:p>
                    <a:p>
                      <a:pPr algn="ctr"/>
                      <a:r>
                        <a:rPr lang="en-US" sz="1800" dirty="0" smtClean="0"/>
                        <a:t>(Poor)</a:t>
                      </a:r>
                      <a:endParaRPr lang="en-US" sz="1800" dirty="0"/>
                    </a:p>
                  </a:txBody>
                  <a:tcPr marL="91443" marR="91443" marT="45711" marB="45711"/>
                </a:tc>
                <a:tc>
                  <a:txBody>
                    <a:bodyPr/>
                    <a:lstStyle/>
                    <a:p>
                      <a:pPr algn="ctr"/>
                      <a:r>
                        <a:rPr lang="en-US" sz="1800" dirty="0" smtClean="0"/>
                        <a:t>S2 </a:t>
                      </a:r>
                    </a:p>
                    <a:p>
                      <a:pPr algn="ctr"/>
                      <a:r>
                        <a:rPr lang="en-US" sz="1800" dirty="0" smtClean="0"/>
                        <a:t>(</a:t>
                      </a:r>
                      <a:r>
                        <a:rPr lang="en-US" sz="1800" dirty="0" err="1" smtClean="0"/>
                        <a:t>Avg</a:t>
                      </a:r>
                      <a:r>
                        <a:rPr lang="en-US" sz="1800" dirty="0" smtClean="0"/>
                        <a:t>)</a:t>
                      </a:r>
                      <a:endParaRPr lang="en-US" sz="1800" dirty="0"/>
                    </a:p>
                  </a:txBody>
                  <a:tcPr marL="91443" marR="91443" marT="45711" marB="45711"/>
                </a:tc>
                <a:tc>
                  <a:txBody>
                    <a:bodyPr/>
                    <a:lstStyle/>
                    <a:p>
                      <a:pPr algn="ctr"/>
                      <a:r>
                        <a:rPr lang="en-US" sz="1800" dirty="0" smtClean="0"/>
                        <a:t>S3</a:t>
                      </a:r>
                    </a:p>
                    <a:p>
                      <a:pPr algn="ctr"/>
                      <a:r>
                        <a:rPr lang="en-US" sz="1800" dirty="0" smtClean="0"/>
                        <a:t>(Good)</a:t>
                      </a:r>
                      <a:endParaRPr lang="en-US" sz="1800" dirty="0"/>
                    </a:p>
                  </a:txBody>
                  <a:tcPr marL="91443" marR="91443" marT="45711" marB="45711"/>
                </a:tc>
              </a:tr>
              <a:tr h="370769">
                <a:tc>
                  <a:txBody>
                    <a:bodyPr/>
                    <a:lstStyle/>
                    <a:p>
                      <a:r>
                        <a:rPr lang="en-US" sz="1800" b="1" dirty="0" smtClean="0">
                          <a:solidFill>
                            <a:srgbClr val="0000FF"/>
                          </a:solidFill>
                        </a:rPr>
                        <a:t>A1</a:t>
                      </a:r>
                      <a:r>
                        <a:rPr lang="en-US" sz="1800" dirty="0" smtClean="0"/>
                        <a:t> (10 units)</a:t>
                      </a:r>
                    </a:p>
                  </a:txBody>
                  <a:tcPr marL="91443" marR="91443" marT="45711" marB="45711"/>
                </a:tc>
                <a:tc>
                  <a:txBody>
                    <a:bodyPr/>
                    <a:lstStyle/>
                    <a:p>
                      <a:pPr marL="0" marR="0" algn="ctr">
                        <a:spcBef>
                          <a:spcPts val="0"/>
                        </a:spcBef>
                        <a:spcAft>
                          <a:spcPts val="0"/>
                        </a:spcAft>
                      </a:pPr>
                      <a:r>
                        <a:rPr lang="en-US" sz="2000" b="1" dirty="0" smtClean="0">
                          <a:solidFill>
                            <a:srgbClr val="FF0000"/>
                          </a:solidFill>
                          <a:latin typeface="Times New Roman"/>
                          <a:ea typeface="Times New Roman"/>
                          <a:cs typeface="Times New Roman"/>
                        </a:rPr>
                        <a:t>300</a:t>
                      </a:r>
                      <a:endParaRPr lang="en-US" sz="2000" b="1" dirty="0">
                        <a:solidFill>
                          <a:srgbClr val="FF0000"/>
                        </a:solidFill>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350</a:t>
                      </a:r>
                    </a:p>
                  </a:txBody>
                  <a:tcPr marL="68582" marR="68582" marT="0" marB="0"/>
                </a:tc>
                <a:tc>
                  <a:txBody>
                    <a:bodyPr/>
                    <a:lstStyle/>
                    <a:p>
                      <a:pPr marL="0" marR="0" algn="ctr">
                        <a:spcBef>
                          <a:spcPts val="0"/>
                        </a:spcBef>
                        <a:spcAft>
                          <a:spcPts val="0"/>
                        </a:spcAft>
                      </a:pPr>
                      <a:r>
                        <a:rPr lang="en-US" sz="2000">
                          <a:latin typeface="Times New Roman"/>
                          <a:ea typeface="Times New Roman"/>
                          <a:cs typeface="Times New Roman"/>
                        </a:rPr>
                        <a:t>400</a:t>
                      </a:r>
                    </a:p>
                  </a:txBody>
                  <a:tcPr marL="68582" marR="68582" marT="0" marB="0"/>
                </a:tc>
              </a:tr>
              <a:tr h="4367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rPr>
                        <a:t>A2</a:t>
                      </a:r>
                      <a:r>
                        <a:rPr lang="en-US" sz="1800" dirty="0" smtClean="0"/>
                        <a:t> (20 units)</a:t>
                      </a:r>
                    </a:p>
                  </a:txBody>
                  <a:tcPr marL="91443" marR="91443" marT="45711" marB="45711"/>
                </a:tc>
                <a:tc>
                  <a:txBody>
                    <a:bodyPr/>
                    <a:lstStyle/>
                    <a:p>
                      <a:pPr marL="0" marR="0" algn="ctr">
                        <a:spcBef>
                          <a:spcPts val="0"/>
                        </a:spcBef>
                        <a:spcAft>
                          <a:spcPts val="0"/>
                        </a:spcAft>
                      </a:pPr>
                      <a:r>
                        <a:rPr lang="en-US" sz="2000" dirty="0">
                          <a:latin typeface="Times New Roman"/>
                          <a:ea typeface="Times New Roman"/>
                          <a:cs typeface="Times New Roman"/>
                        </a:rPr>
                        <a:t>-100</a:t>
                      </a:r>
                    </a:p>
                  </a:txBody>
                  <a:tcPr marL="68582" marR="68582" marT="0" marB="0"/>
                </a:tc>
                <a:tc>
                  <a:txBody>
                    <a:bodyPr/>
                    <a:lstStyle/>
                    <a:p>
                      <a:pPr marL="0" marR="0" algn="ctr">
                        <a:spcBef>
                          <a:spcPts val="0"/>
                        </a:spcBef>
                        <a:spcAft>
                          <a:spcPts val="0"/>
                        </a:spcAft>
                      </a:pPr>
                      <a:r>
                        <a:rPr lang="en-US" sz="2000" b="1" dirty="0">
                          <a:solidFill>
                            <a:srgbClr val="FF0000"/>
                          </a:solidFill>
                          <a:latin typeface="Times New Roman"/>
                          <a:ea typeface="Times New Roman"/>
                          <a:cs typeface="Times New Roman"/>
                        </a:rPr>
                        <a:t>600</a:t>
                      </a: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700</a:t>
                      </a:r>
                    </a:p>
                  </a:txBody>
                  <a:tcPr marL="68582" marR="68582" marT="0" marB="0"/>
                </a:tc>
              </a:tr>
              <a:tr h="37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rgbClr val="0000FF"/>
                          </a:solidFill>
                        </a:rPr>
                        <a:t>A3</a:t>
                      </a:r>
                      <a:r>
                        <a:rPr lang="en-US" sz="1800" b="0" dirty="0" smtClean="0">
                          <a:solidFill>
                            <a:srgbClr val="0000FF"/>
                          </a:solidFill>
                        </a:rPr>
                        <a:t> </a:t>
                      </a:r>
                      <a:r>
                        <a:rPr lang="en-US" sz="1800" b="0" dirty="0" smtClean="0">
                          <a:solidFill>
                            <a:schemeClr val="accent4"/>
                          </a:solidFill>
                        </a:rPr>
                        <a:t>(40 </a:t>
                      </a:r>
                      <a:r>
                        <a:rPr lang="en-US" sz="1800" dirty="0" smtClean="0"/>
                        <a:t>units)</a:t>
                      </a:r>
                    </a:p>
                  </a:txBody>
                  <a:tcPr marL="91443" marR="91443" marT="45711" marB="45711"/>
                </a:tc>
                <a:tc>
                  <a:txBody>
                    <a:bodyPr/>
                    <a:lstStyle/>
                    <a:p>
                      <a:pPr marL="0" marR="0" algn="ctr">
                        <a:spcBef>
                          <a:spcPts val="0"/>
                        </a:spcBef>
                        <a:spcAft>
                          <a:spcPts val="0"/>
                        </a:spcAft>
                      </a:pPr>
                      <a:r>
                        <a:rPr lang="en-US" sz="2000" dirty="0">
                          <a:latin typeface="Times New Roman"/>
                          <a:ea typeface="Times New Roman"/>
                          <a:cs typeface="Times New Roman"/>
                        </a:rPr>
                        <a:t>-1000</a:t>
                      </a:r>
                    </a:p>
                  </a:txBody>
                  <a:tcPr marL="68582" marR="68582" marT="0" marB="0"/>
                </a:tc>
                <a:tc>
                  <a:txBody>
                    <a:bodyPr/>
                    <a:lstStyle/>
                    <a:p>
                      <a:pPr marL="0" marR="0" algn="ctr">
                        <a:spcBef>
                          <a:spcPts val="0"/>
                        </a:spcBef>
                        <a:spcAft>
                          <a:spcPts val="0"/>
                        </a:spcAft>
                      </a:pPr>
                      <a:r>
                        <a:rPr lang="en-US" sz="2000" dirty="0">
                          <a:latin typeface="Times New Roman"/>
                          <a:ea typeface="Times New Roman"/>
                          <a:cs typeface="Times New Roman"/>
                        </a:rPr>
                        <a:t>-200</a:t>
                      </a:r>
                    </a:p>
                  </a:txBody>
                  <a:tcPr marL="68582" marR="68582" marT="0" marB="0"/>
                </a:tc>
                <a:tc>
                  <a:txBody>
                    <a:bodyPr/>
                    <a:lstStyle/>
                    <a:p>
                      <a:pPr marL="0" marR="0" algn="ctr">
                        <a:spcBef>
                          <a:spcPts val="0"/>
                        </a:spcBef>
                        <a:spcAft>
                          <a:spcPts val="0"/>
                        </a:spcAft>
                      </a:pPr>
                      <a:r>
                        <a:rPr lang="en-US" sz="2000" b="1" dirty="0" smtClean="0">
                          <a:solidFill>
                            <a:srgbClr val="FF0000"/>
                          </a:solidFill>
                          <a:latin typeface="Times New Roman"/>
                          <a:ea typeface="Times New Roman"/>
                          <a:cs typeface="Times New Roman"/>
                        </a:rPr>
                        <a:t>1200</a:t>
                      </a:r>
                      <a:endParaRPr lang="en-US" sz="2000" b="1" dirty="0">
                        <a:solidFill>
                          <a:srgbClr val="FF0000"/>
                        </a:solidFill>
                        <a:latin typeface="Times New Roman"/>
                        <a:ea typeface="Times New Roman"/>
                        <a:cs typeface="Times New Roman"/>
                      </a:endParaRPr>
                    </a:p>
                  </a:txBody>
                  <a:tcPr marL="68582" marR="68582" marT="0" marB="0"/>
                </a:tc>
              </a:tr>
              <a:tr h="37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Probabilities</a:t>
                      </a:r>
                    </a:p>
                  </a:txBody>
                  <a:tcPr marL="91443" marR="91443" marT="45711" marB="45711"/>
                </a:tc>
                <a:tc>
                  <a:txBody>
                    <a:bodyPr/>
                    <a:lstStyle/>
                    <a:p>
                      <a:pPr marL="0" marR="0" algn="ctr">
                        <a:spcBef>
                          <a:spcPts val="0"/>
                        </a:spcBef>
                        <a:spcAft>
                          <a:spcPts val="0"/>
                        </a:spcAft>
                      </a:pPr>
                      <a:r>
                        <a:rPr lang="en-US" sz="2000" b="1" dirty="0" smtClean="0">
                          <a:latin typeface="Times New Roman"/>
                          <a:ea typeface="Times New Roman"/>
                          <a:cs typeface="Times New Roman"/>
                        </a:rPr>
                        <a:t>0.30</a:t>
                      </a:r>
                      <a:endParaRPr lang="en-US" sz="2000" b="1" dirty="0">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b="1" dirty="0" smtClean="0">
                          <a:latin typeface="Times New Roman"/>
                          <a:ea typeface="Times New Roman"/>
                          <a:cs typeface="Times New Roman"/>
                        </a:rPr>
                        <a:t>0.60</a:t>
                      </a:r>
                      <a:endParaRPr lang="en-US" sz="2000" b="1" dirty="0">
                        <a:latin typeface="Times New Roman"/>
                        <a:ea typeface="Times New Roman"/>
                        <a:cs typeface="Times New Roman"/>
                      </a:endParaRPr>
                    </a:p>
                  </a:txBody>
                  <a:tcPr marL="68582" marR="68582" marT="0" marB="0"/>
                </a:tc>
                <a:tc>
                  <a:txBody>
                    <a:bodyPr/>
                    <a:lstStyle/>
                    <a:p>
                      <a:pPr marL="0" marR="0" algn="ctr">
                        <a:spcBef>
                          <a:spcPts val="0"/>
                        </a:spcBef>
                        <a:spcAft>
                          <a:spcPts val="0"/>
                        </a:spcAft>
                      </a:pPr>
                      <a:r>
                        <a:rPr lang="en-US" sz="2000" b="1" dirty="0" smtClean="0">
                          <a:latin typeface="Times New Roman"/>
                          <a:ea typeface="Times New Roman"/>
                          <a:cs typeface="Times New Roman"/>
                        </a:rPr>
                        <a:t>0.10</a:t>
                      </a:r>
                      <a:endParaRPr lang="en-US" sz="2000" b="1" dirty="0">
                        <a:latin typeface="Times New Roman"/>
                        <a:ea typeface="Times New Roman"/>
                        <a:cs typeface="Times New Roman"/>
                      </a:endParaRPr>
                    </a:p>
                  </a:txBody>
                  <a:tcPr marL="68582" marR="68582" marT="0" marB="0"/>
                </a:tc>
              </a:tr>
            </a:tbl>
          </a:graphicData>
        </a:graphic>
      </p:graphicFrame>
      <p:sp>
        <p:nvSpPr>
          <p:cNvPr id="25635" name="TextBox 6"/>
          <p:cNvSpPr txBox="1">
            <a:spLocks noChangeArrowheads="1"/>
          </p:cNvSpPr>
          <p:nvPr/>
        </p:nvSpPr>
        <p:spPr bwMode="auto">
          <a:xfrm>
            <a:off x="838200" y="1981200"/>
            <a:ext cx="6858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If you knew everytime with certainty which state of nature was going to occur, you would choose the best alternative for each state of nature every time. Thus the EV would be the weighted average of the best value for each state. Take the best times the probability, and add them all.</a:t>
            </a:r>
            <a:endParaRPr lang="en-US" altLang="en-US" sz="2400">
              <a:latin typeface="Times New Roman" pitchFamily="18" charset="0"/>
            </a:endParaRPr>
          </a:p>
        </p:txBody>
      </p:sp>
      <p:sp>
        <p:nvSpPr>
          <p:cNvPr id="25636" name="TextBox 4"/>
          <p:cNvSpPr txBox="1">
            <a:spLocks noChangeArrowheads="1"/>
          </p:cNvSpPr>
          <p:nvPr/>
        </p:nvSpPr>
        <p:spPr bwMode="auto">
          <a:xfrm>
            <a:off x="5715000" y="3810000"/>
            <a:ext cx="2220913"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400">
                <a:latin typeface="Times New Roman" pitchFamily="18" charset="0"/>
              </a:rPr>
              <a:t> </a:t>
            </a:r>
            <a:r>
              <a:rPr lang="en-US" altLang="en-US" sz="2000">
                <a:latin typeface="Times New Roman" pitchFamily="18" charset="0"/>
              </a:rPr>
              <a:t>  300*0.3 =    90</a:t>
            </a:r>
          </a:p>
          <a:p>
            <a:pPr>
              <a:spcBef>
                <a:spcPct val="0"/>
              </a:spcBef>
              <a:buClrTx/>
              <a:buSzTx/>
              <a:buFontTx/>
              <a:buNone/>
            </a:pPr>
            <a:r>
              <a:rPr lang="en-US" altLang="en-US" sz="2000">
                <a:latin typeface="Times New Roman" pitchFamily="18" charset="0"/>
              </a:rPr>
              <a:t>  600*0.6 =   360</a:t>
            </a:r>
          </a:p>
          <a:p>
            <a:pPr>
              <a:spcBef>
                <a:spcPct val="0"/>
              </a:spcBef>
              <a:buClrTx/>
              <a:buSzTx/>
              <a:buFontTx/>
              <a:buNone/>
            </a:pPr>
            <a:r>
              <a:rPr lang="en-US" altLang="en-US" sz="2000">
                <a:latin typeface="Times New Roman" pitchFamily="18" charset="0"/>
              </a:rPr>
              <a:t>  1200*0.1 = 120</a:t>
            </a:r>
          </a:p>
          <a:p>
            <a:pPr>
              <a:spcBef>
                <a:spcPct val="0"/>
              </a:spcBef>
              <a:buClrTx/>
              <a:buSzTx/>
              <a:buFontTx/>
              <a:buNone/>
            </a:pPr>
            <a:r>
              <a:rPr lang="en-US" altLang="en-US" sz="2000">
                <a:latin typeface="Times New Roman" pitchFamily="18" charset="0"/>
              </a:rPr>
              <a:t>_____________</a:t>
            </a:r>
          </a:p>
          <a:p>
            <a:pPr>
              <a:spcBef>
                <a:spcPct val="0"/>
              </a:spcBef>
              <a:buClrTx/>
              <a:buSzTx/>
              <a:buFontTx/>
              <a:buNone/>
            </a:pPr>
            <a:r>
              <a:rPr lang="en-US" altLang="en-US" sz="2000">
                <a:latin typeface="Times New Roman" pitchFamily="18" charset="0"/>
              </a:rPr>
              <a:t>Sum =           570</a:t>
            </a:r>
          </a:p>
          <a:p>
            <a:pPr>
              <a:spcBef>
                <a:spcPct val="0"/>
              </a:spcBef>
              <a:buClrTx/>
              <a:buSzTx/>
              <a:buFontTx/>
              <a:buNone/>
            </a:pPr>
            <a:endParaRPr lang="en-US" altLang="en-US" sz="2000">
              <a:latin typeface="Times New Roman" pitchFamily="18" charset="0"/>
            </a:endParaRPr>
          </a:p>
          <a:p>
            <a:pPr>
              <a:spcBef>
                <a:spcPct val="0"/>
              </a:spcBef>
              <a:buClrTx/>
              <a:buSzTx/>
              <a:buFontTx/>
              <a:buNone/>
            </a:pPr>
            <a:r>
              <a:rPr lang="en-US" altLang="en-US" sz="2000">
                <a:latin typeface="Times New Roman" pitchFamily="18" charset="0"/>
              </a:rPr>
              <a:t>Thus </a:t>
            </a:r>
            <a:r>
              <a:rPr lang="en-US" altLang="en-US" sz="2000" b="1">
                <a:solidFill>
                  <a:srgbClr val="0000FF"/>
                </a:solidFill>
                <a:latin typeface="Times New Roman" pitchFamily="18" charset="0"/>
              </a:rPr>
              <a:t>EVUPI = 570</a:t>
            </a:r>
          </a:p>
          <a:p>
            <a:pPr>
              <a:spcBef>
                <a:spcPct val="0"/>
              </a:spcBef>
              <a:buClrTx/>
              <a:buSzTx/>
              <a:buFontTx/>
              <a:buNone/>
            </a:pPr>
            <a:endParaRPr lang="en-US" altLang="en-US" sz="2400">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solidFill>
                  <a:srgbClr val="7B9899"/>
                </a:solidFill>
              </a:rPr>
              <a:t>EVPI: Value of Perfect Information</a:t>
            </a:r>
          </a:p>
        </p:txBody>
      </p:sp>
      <p:sp>
        <p:nvSpPr>
          <p:cNvPr id="26627" name="Content Placeholder 7"/>
          <p:cNvSpPr>
            <a:spLocks noGrp="1"/>
          </p:cNvSpPr>
          <p:nvPr>
            <p:ph sz="quarter" idx="1"/>
          </p:nvPr>
        </p:nvSpPr>
        <p:spPr>
          <a:xfrm>
            <a:off x="762000" y="3276600"/>
            <a:ext cx="7391400" cy="2438400"/>
          </a:xfrm>
        </p:spPr>
        <p:txBody>
          <a:bodyPr/>
          <a:lstStyle/>
          <a:p>
            <a:pPr eaLnBrk="1" hangingPunct="1">
              <a:buFontTx/>
              <a:buNone/>
            </a:pPr>
            <a:r>
              <a:rPr lang="en-US" altLang="en-US" smtClean="0"/>
              <a:t>	Since EVUPI is 570, and you could have made 400 in the long run (best EV without perfect information), the value of this additional information is 570 - 400 = 170.</a:t>
            </a:r>
          </a:p>
          <a:p>
            <a:pPr eaLnBrk="1" hangingPunct="1">
              <a:buFontTx/>
              <a:buNone/>
            </a:pPr>
            <a:endParaRPr lang="en-US" altLang="en-US" smtClean="0"/>
          </a:p>
          <a:p>
            <a:pPr eaLnBrk="1" hangingPunct="1">
              <a:buFontTx/>
              <a:buNone/>
            </a:pPr>
            <a:r>
              <a:rPr lang="en-US" altLang="en-US" smtClean="0"/>
              <a:t>Thus, 	</a:t>
            </a:r>
            <a:r>
              <a:rPr lang="en-US" altLang="en-US" b="1" smtClean="0">
                <a:solidFill>
                  <a:srgbClr val="0000FF"/>
                </a:solidFill>
              </a:rPr>
              <a:t>EVPI 	= EVUPI – Evmax </a:t>
            </a:r>
          </a:p>
          <a:p>
            <a:pPr eaLnBrk="1" hangingPunct="1">
              <a:buFontTx/>
              <a:buNone/>
            </a:pPr>
            <a:r>
              <a:rPr lang="en-US" altLang="en-US" b="1" smtClean="0">
                <a:solidFill>
                  <a:srgbClr val="0000FF"/>
                </a:solidFill>
              </a:rPr>
              <a:t>			= EOLmin</a:t>
            </a:r>
          </a:p>
          <a:p>
            <a:pPr eaLnBrk="1" hangingPunct="1">
              <a:buFontTx/>
              <a:buNone/>
            </a:pPr>
            <a:endParaRPr lang="en-US" altLang="en-US" smtClean="0"/>
          </a:p>
        </p:txBody>
      </p:sp>
      <p:sp>
        <p:nvSpPr>
          <p:cNvPr id="26628" name="TextBox 6"/>
          <p:cNvSpPr txBox="1">
            <a:spLocks noChangeArrowheads="1"/>
          </p:cNvSpPr>
          <p:nvPr/>
        </p:nvSpPr>
        <p:spPr bwMode="auto">
          <a:xfrm>
            <a:off x="838200" y="1981200"/>
            <a:ext cx="68580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itchFamily="18" charset="0"/>
              </a:defRPr>
            </a:lvl9pPr>
          </a:lstStyle>
          <a:p>
            <a:pPr>
              <a:spcBef>
                <a:spcPct val="0"/>
              </a:spcBef>
              <a:buClrTx/>
              <a:buSzTx/>
              <a:buFontTx/>
              <a:buNone/>
            </a:pPr>
            <a:r>
              <a:rPr lang="en-US" altLang="en-US" sz="2000">
                <a:latin typeface="Times New Roman" pitchFamily="18" charset="0"/>
              </a:rPr>
              <a:t>If someone offered you perfect information about which state of nature was going to occur, how much is that information worth to you in this decision context? </a:t>
            </a:r>
            <a:endParaRPr lang="en-US" altLang="en-US" sz="2400">
              <a:latin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169</TotalTime>
  <Words>693</Words>
  <Application>Microsoft Office PowerPoint</Application>
  <PresentationFormat>On-screen Show (4:3)</PresentationFormat>
  <Paragraphs>234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 Decision Analysis</vt:lpstr>
      <vt:lpstr>Basic Terms</vt:lpstr>
      <vt:lpstr>What kinds of problems?</vt:lpstr>
      <vt:lpstr>Decision Environments</vt:lpstr>
      <vt:lpstr>Example – Decisions under Risk </vt:lpstr>
      <vt:lpstr>Expected Values</vt:lpstr>
      <vt:lpstr>Expected Opportunity Loss (EOL)</vt:lpstr>
      <vt:lpstr>EVUPI: EV with Perfect Information</vt:lpstr>
      <vt:lpstr>EVPI: Value of Perfect Information</vt:lpstr>
      <vt:lpstr>PowerPoint Presentation</vt:lpstr>
      <vt:lpstr>Sequential Decisions</vt:lpstr>
      <vt:lpstr>Consultant’s Track Record</vt:lpstr>
      <vt:lpstr>Probabilities</vt:lpstr>
      <vt:lpstr>Joint Probabilities</vt:lpstr>
      <vt:lpstr>Posterior Probabilities</vt:lpstr>
      <vt:lpstr>Solution</vt:lpstr>
    </vt:vector>
  </TitlesOfParts>
  <Company>GSU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Analysis</dc:title>
  <dc:creator>CBA</dc:creator>
  <cp:lastModifiedBy>Satish</cp:lastModifiedBy>
  <cp:revision>38</cp:revision>
  <dcterms:created xsi:type="dcterms:W3CDTF">2000-10-19T19:55:22Z</dcterms:created>
  <dcterms:modified xsi:type="dcterms:W3CDTF">2016-07-21T17:22:10Z</dcterms:modified>
</cp:coreProperties>
</file>