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13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A00CD-8167-4A24-865F-12D0121AF82B}" type="datetimeFigureOut">
              <a:rPr lang="en-US" smtClean="0"/>
              <a:t>8/9/2018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B7CF82A-DAD7-4FB8-AF1D-E4895B1CF60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A00CD-8167-4A24-865F-12D0121AF82B}" type="datetimeFigureOut">
              <a:rPr lang="en-US" smtClean="0"/>
              <a:t>8/9/2018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CF82A-DAD7-4FB8-AF1D-E4895B1CF60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FB7CF82A-DAD7-4FB8-AF1D-E4895B1CF60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A00CD-8167-4A24-865F-12D0121AF82B}" type="datetimeFigureOut">
              <a:rPr lang="en-US" smtClean="0"/>
              <a:t>8/9/2018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A00CD-8167-4A24-865F-12D0121AF82B}" type="datetimeFigureOut">
              <a:rPr lang="en-US" smtClean="0"/>
              <a:t>8/9/2018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FB7CF82A-DAD7-4FB8-AF1D-E4895B1CF60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A00CD-8167-4A24-865F-12D0121AF82B}" type="datetimeFigureOut">
              <a:rPr lang="en-US" smtClean="0"/>
              <a:t>8/9/2018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B7CF82A-DAD7-4FB8-AF1D-E4895B1CF60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89A00CD-8167-4A24-865F-12D0121AF82B}" type="datetimeFigureOut">
              <a:rPr lang="en-US" smtClean="0"/>
              <a:t>8/9/2018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CF82A-DAD7-4FB8-AF1D-E4895B1CF60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A00CD-8167-4A24-865F-12D0121AF82B}" type="datetimeFigureOut">
              <a:rPr lang="en-US" smtClean="0"/>
              <a:t>8/9/2018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FB7CF82A-DAD7-4FB8-AF1D-E4895B1CF60B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A00CD-8167-4A24-865F-12D0121AF82B}" type="datetimeFigureOut">
              <a:rPr lang="en-US" smtClean="0"/>
              <a:t>8/9/2018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FB7CF82A-DAD7-4FB8-AF1D-E4895B1CF6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A00CD-8167-4A24-865F-12D0121AF82B}" type="datetimeFigureOut">
              <a:rPr lang="en-US" smtClean="0"/>
              <a:t>8/9/2018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B7CF82A-DAD7-4FB8-AF1D-E4895B1CF6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B7CF82A-DAD7-4FB8-AF1D-E4895B1CF60B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A00CD-8167-4A24-865F-12D0121AF82B}" type="datetimeFigureOut">
              <a:rPr lang="en-US" smtClean="0"/>
              <a:t>8/9/2018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FB7CF82A-DAD7-4FB8-AF1D-E4895B1CF60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89A00CD-8167-4A24-865F-12D0121AF82B}" type="datetimeFigureOut">
              <a:rPr lang="en-US" smtClean="0"/>
              <a:t>8/9/2018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489A00CD-8167-4A24-865F-12D0121AF82B}" type="datetimeFigureOut">
              <a:rPr lang="en-US" smtClean="0"/>
              <a:t>8/9/2018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B7CF82A-DAD7-4FB8-AF1D-E4895B1CF60B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spss.com/datamine/crisp_status.ht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Dr. Satish Nargundkar</a:t>
            </a:r>
          </a:p>
          <a:p>
            <a:r>
              <a:rPr lang="en-US" dirty="0" smtClean="0"/>
              <a:t>Georgia State University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Analytics Overview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05655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Analytics Tasks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76400"/>
            <a:ext cx="8503920" cy="457200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Framing the problem </a:t>
            </a:r>
          </a:p>
          <a:p>
            <a:pPr marL="514350" indent="-514350">
              <a:buAutoNum type="arabicPeriod"/>
            </a:pPr>
            <a:r>
              <a:rPr lang="en-US" dirty="0" smtClean="0"/>
              <a:t>Data Collection, Data Preparation</a:t>
            </a:r>
          </a:p>
          <a:p>
            <a:pPr marL="514350" indent="-514350">
              <a:buAutoNum type="arabicPeriod"/>
            </a:pPr>
            <a:r>
              <a:rPr lang="en-US" dirty="0" smtClean="0"/>
              <a:t>Description, Visualization</a:t>
            </a:r>
          </a:p>
          <a:p>
            <a:pPr marL="514350" indent="-514350">
              <a:buAutoNum type="arabicPeriod"/>
            </a:pPr>
            <a:r>
              <a:rPr lang="en-US" dirty="0" smtClean="0"/>
              <a:t>Model Development </a:t>
            </a:r>
          </a:p>
          <a:p>
            <a:pPr marL="788670" lvl="1" indent="-514350">
              <a:buAutoNum type="arabicPeriod"/>
            </a:pPr>
            <a:r>
              <a:rPr lang="en-US" dirty="0" smtClean="0"/>
              <a:t>Segmentation</a:t>
            </a:r>
          </a:p>
          <a:p>
            <a:pPr marL="788670" lvl="1" indent="-514350">
              <a:buAutoNum type="arabicPeriod"/>
            </a:pPr>
            <a:r>
              <a:rPr lang="en-US" dirty="0" smtClean="0"/>
              <a:t>Prediction</a:t>
            </a:r>
          </a:p>
          <a:p>
            <a:pPr marL="788670" lvl="1" indent="-514350">
              <a:buAutoNum type="arabicPeriod"/>
            </a:pPr>
            <a:r>
              <a:rPr lang="en-US" dirty="0" smtClean="0"/>
              <a:t>Association</a:t>
            </a:r>
          </a:p>
          <a:p>
            <a:pPr marL="788670" lvl="1" indent="-514350">
              <a:buAutoNum type="arabicPeriod"/>
            </a:pPr>
            <a:r>
              <a:rPr lang="en-US" dirty="0" smtClean="0"/>
              <a:t>Optimization</a:t>
            </a:r>
          </a:p>
          <a:p>
            <a:pPr marL="788670" lvl="1" indent="-514350">
              <a:buAutoNum type="arabicPeriod"/>
            </a:pPr>
            <a:r>
              <a:rPr lang="en-US" dirty="0" smtClean="0"/>
              <a:t>Simulation</a:t>
            </a:r>
          </a:p>
          <a:p>
            <a:pPr marL="514350" indent="-514350">
              <a:buAutoNum type="arabicPeriod"/>
            </a:pPr>
            <a:r>
              <a:rPr lang="en-US" dirty="0" smtClean="0"/>
              <a:t>Model Evaluation </a:t>
            </a:r>
          </a:p>
          <a:p>
            <a:pPr marL="514350" indent="-514350">
              <a:buAutoNum type="arabicPeriod"/>
            </a:pPr>
            <a:r>
              <a:rPr lang="en-US" dirty="0" smtClean="0"/>
              <a:t>Communication</a:t>
            </a:r>
          </a:p>
          <a:p>
            <a:pPr marL="514350" indent="-514350">
              <a:buAutoNum type="arabicPeriod"/>
            </a:pPr>
            <a:r>
              <a:rPr lang="en-US" dirty="0" smtClean="0"/>
              <a:t>Monitoring</a:t>
            </a:r>
            <a:endParaRPr lang="en-US" dirty="0" smtClean="0"/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04552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The Data Mining Process 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Picture 2" descr="CRISP-DM Process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lum contras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600200"/>
            <a:ext cx="4743450" cy="4729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882069" y="6329363"/>
            <a:ext cx="74237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Cross-Industry </a:t>
            </a:r>
            <a:r>
              <a:rPr lang="en-US" dirty="0"/>
              <a:t>S</a:t>
            </a:r>
            <a:r>
              <a:rPr lang="en-US" dirty="0" smtClean="0"/>
              <a:t>tandard Process for Data Mining (CRISP-DM)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239000" y="5950672"/>
            <a:ext cx="1649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Shearer, 2000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37361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b="1" kern="0" dirty="0">
                <a:solidFill>
                  <a:srgbClr val="000000"/>
                </a:solidFill>
                <a:latin typeface="Arial" charset="0"/>
                <a:cs typeface="Arial" charset="0"/>
              </a:rPr>
              <a:t>Application in Financial Services</a:t>
            </a:r>
            <a:endParaRPr lang="en-US" dirty="0"/>
          </a:p>
        </p:txBody>
      </p:sp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524000" y="2286000"/>
            <a:ext cx="5584825" cy="3505200"/>
            <a:chOff x="3141" y="2419"/>
            <a:chExt cx="7173" cy="4530"/>
          </a:xfrm>
        </p:grpSpPr>
        <p:sp>
          <p:nvSpPr>
            <p:cNvPr id="5" name="Oval 3"/>
            <p:cNvSpPr>
              <a:spLocks noChangeArrowheads="1"/>
            </p:cNvSpPr>
            <p:nvPr/>
          </p:nvSpPr>
          <p:spPr bwMode="auto">
            <a:xfrm>
              <a:off x="3861" y="2620"/>
              <a:ext cx="2160" cy="1704"/>
            </a:xfrm>
            <a:prstGeom prst="ellipse">
              <a:avLst/>
            </a:prstGeom>
            <a:solidFill>
              <a:srgbClr val="339966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1" i="0" u="none" strike="noStrike" kern="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ahoma" pitchFamily="34" charset="0"/>
                </a:rPr>
                <a:t>Product 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1" i="0" u="none" strike="noStrike" kern="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ahoma" pitchFamily="34" charset="0"/>
                </a:rPr>
                <a:t>Planning</a:t>
              </a:r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auto">
            <a:xfrm>
              <a:off x="7281" y="2620"/>
              <a:ext cx="2160" cy="1704"/>
            </a:xfrm>
            <a:prstGeom prst="ellipse">
              <a:avLst/>
            </a:prstGeom>
            <a:solidFill>
              <a:srgbClr val="339966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ahoma" pitchFamily="34" charset="0"/>
                </a:rPr>
                <a:t>Customer 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ahoma" pitchFamily="34" charset="0"/>
                </a:rPr>
                <a:t>Acquisition</a:t>
              </a:r>
            </a:p>
          </p:txBody>
        </p:sp>
        <p:sp>
          <p:nvSpPr>
            <p:cNvPr id="7" name="Oval 5"/>
            <p:cNvSpPr>
              <a:spLocks noChangeArrowheads="1"/>
            </p:cNvSpPr>
            <p:nvPr/>
          </p:nvSpPr>
          <p:spPr bwMode="auto">
            <a:xfrm>
              <a:off x="3861" y="5134"/>
              <a:ext cx="2160" cy="1704"/>
            </a:xfrm>
            <a:prstGeom prst="ellipse">
              <a:avLst/>
            </a:prstGeom>
            <a:solidFill>
              <a:srgbClr val="339966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1" i="0" u="none" strike="noStrike" kern="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ahoma" pitchFamily="34" charset="0"/>
                </a:rPr>
                <a:t>Collections 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1" i="0" u="none" strike="noStrike" kern="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ahoma" pitchFamily="34" charset="0"/>
                </a:rPr>
                <a:t>and 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1" i="0" u="none" strike="noStrike" kern="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ahoma" pitchFamily="34" charset="0"/>
                </a:rPr>
                <a:t>Recovery</a:t>
              </a:r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auto">
            <a:xfrm>
              <a:off x="7281" y="5104"/>
              <a:ext cx="2160" cy="1704"/>
            </a:xfrm>
            <a:prstGeom prst="ellipse">
              <a:avLst/>
            </a:prstGeom>
            <a:solidFill>
              <a:srgbClr val="339966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300" b="1" i="0" u="none" strike="noStrike" kern="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ahoma" pitchFamily="34" charset="0"/>
                </a:rPr>
                <a:t>Customer Manage-ment</a:t>
              </a:r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5121" y="4144"/>
              <a:ext cx="3024" cy="1152"/>
            </a:xfrm>
            <a:prstGeom prst="flowChartPreparation">
              <a:avLst/>
            </a:prstGeom>
            <a:solidFill>
              <a:srgbClr val="33996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2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1" i="0" u="none" strike="noStrike" kern="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ahoma" pitchFamily="34" charset="0"/>
                </a:rPr>
                <a:t>Customer 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1" i="0" u="none" strike="noStrike" kern="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ahoma" pitchFamily="34" charset="0"/>
                </a:rPr>
                <a:t>Valuation</a:t>
              </a:r>
            </a:p>
          </p:txBody>
        </p:sp>
        <p:sp>
          <p:nvSpPr>
            <p:cNvPr id="10" name="Text Box 8"/>
            <p:cNvSpPr txBox="1">
              <a:spLocks noChangeArrowheads="1"/>
            </p:cNvSpPr>
            <p:nvPr/>
          </p:nvSpPr>
          <p:spPr bwMode="auto">
            <a:xfrm>
              <a:off x="3141" y="3244"/>
              <a:ext cx="1008" cy="432"/>
            </a:xfrm>
            <a:prstGeom prst="rect">
              <a:avLst/>
            </a:prstGeom>
            <a:solidFill>
              <a:srgbClr val="33996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ahoma" pitchFamily="34" charset="0"/>
                </a:rPr>
                <a:t>Stage 1</a:t>
              </a:r>
            </a:p>
          </p:txBody>
        </p:sp>
        <p:sp>
          <p:nvSpPr>
            <p:cNvPr id="11" name="Text Box 9"/>
            <p:cNvSpPr txBox="1">
              <a:spLocks noChangeArrowheads="1"/>
            </p:cNvSpPr>
            <p:nvPr/>
          </p:nvSpPr>
          <p:spPr bwMode="auto">
            <a:xfrm>
              <a:off x="9081" y="3244"/>
              <a:ext cx="1008" cy="432"/>
            </a:xfrm>
            <a:prstGeom prst="rect">
              <a:avLst/>
            </a:prstGeom>
            <a:solidFill>
              <a:srgbClr val="33996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1" i="0" u="none" strike="noStrike" kern="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ahoma" pitchFamily="34" charset="0"/>
                </a:rPr>
                <a:t>Stage 2</a:t>
              </a:r>
            </a:p>
          </p:txBody>
        </p:sp>
        <p:sp>
          <p:nvSpPr>
            <p:cNvPr id="12" name="Text Box 10"/>
            <p:cNvSpPr txBox="1">
              <a:spLocks noChangeArrowheads="1"/>
            </p:cNvSpPr>
            <p:nvPr/>
          </p:nvSpPr>
          <p:spPr bwMode="auto">
            <a:xfrm>
              <a:off x="3141" y="5764"/>
              <a:ext cx="1008" cy="432"/>
            </a:xfrm>
            <a:prstGeom prst="rect">
              <a:avLst/>
            </a:prstGeom>
            <a:solidFill>
              <a:srgbClr val="33996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1" i="0" u="none" strike="noStrike" kern="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ahoma" pitchFamily="34" charset="0"/>
                </a:rPr>
                <a:t>Stage 4</a:t>
              </a:r>
            </a:p>
          </p:txBody>
        </p:sp>
        <p:sp>
          <p:nvSpPr>
            <p:cNvPr id="13" name="Text Box 11"/>
            <p:cNvSpPr txBox="1">
              <a:spLocks noChangeArrowheads="1"/>
            </p:cNvSpPr>
            <p:nvPr/>
          </p:nvSpPr>
          <p:spPr bwMode="auto">
            <a:xfrm>
              <a:off x="9306" y="5767"/>
              <a:ext cx="1008" cy="432"/>
            </a:xfrm>
            <a:prstGeom prst="rect">
              <a:avLst/>
            </a:prstGeom>
            <a:solidFill>
              <a:srgbClr val="33996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1" i="0" u="none" strike="noStrike" kern="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ahoma" pitchFamily="34" charset="0"/>
                </a:rPr>
                <a:t>Stage 3</a:t>
              </a:r>
            </a:p>
          </p:txBody>
        </p:sp>
        <p:sp>
          <p:nvSpPr>
            <p:cNvPr id="14" name="AutoShape 12"/>
            <p:cNvSpPr>
              <a:spLocks noChangeArrowheads="1"/>
            </p:cNvSpPr>
            <p:nvPr/>
          </p:nvSpPr>
          <p:spPr bwMode="auto">
            <a:xfrm rot="-10393466">
              <a:off x="3501" y="3964"/>
              <a:ext cx="540" cy="1440"/>
            </a:xfrm>
            <a:prstGeom prst="curvedLeftArrow">
              <a:avLst>
                <a:gd name="adj1" fmla="val 53333"/>
                <a:gd name="adj2" fmla="val 106667"/>
                <a:gd name="adj3" fmla="val 33333"/>
              </a:avLst>
            </a:prstGeom>
            <a:solidFill>
              <a:srgbClr val="33996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</a:endParaRPr>
            </a:p>
          </p:txBody>
        </p:sp>
        <p:sp>
          <p:nvSpPr>
            <p:cNvPr id="15" name="AutoShape 13"/>
            <p:cNvSpPr>
              <a:spLocks noChangeArrowheads="1"/>
            </p:cNvSpPr>
            <p:nvPr/>
          </p:nvSpPr>
          <p:spPr bwMode="auto">
            <a:xfrm rot="-91560">
              <a:off x="9261" y="4099"/>
              <a:ext cx="540" cy="1440"/>
            </a:xfrm>
            <a:prstGeom prst="curvedLeftArrow">
              <a:avLst>
                <a:gd name="adj1" fmla="val 53333"/>
                <a:gd name="adj2" fmla="val 106667"/>
                <a:gd name="adj3" fmla="val 33333"/>
              </a:avLst>
            </a:prstGeom>
            <a:solidFill>
              <a:srgbClr val="33996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</a:endParaRPr>
            </a:p>
          </p:txBody>
        </p:sp>
        <p:sp>
          <p:nvSpPr>
            <p:cNvPr id="16" name="AutoShape 14"/>
            <p:cNvSpPr>
              <a:spLocks noChangeArrowheads="1"/>
            </p:cNvSpPr>
            <p:nvPr/>
          </p:nvSpPr>
          <p:spPr bwMode="auto">
            <a:xfrm>
              <a:off x="5841" y="2419"/>
              <a:ext cx="1800" cy="360"/>
            </a:xfrm>
            <a:prstGeom prst="curvedDownArrow">
              <a:avLst>
                <a:gd name="adj1" fmla="val 100000"/>
                <a:gd name="adj2" fmla="val 200000"/>
                <a:gd name="adj3" fmla="val 33333"/>
              </a:avLst>
            </a:prstGeom>
            <a:solidFill>
              <a:srgbClr val="33996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</a:endParaRPr>
            </a:p>
          </p:txBody>
        </p:sp>
        <p:sp>
          <p:nvSpPr>
            <p:cNvPr id="17" name="AutoShape 15"/>
            <p:cNvSpPr>
              <a:spLocks noChangeArrowheads="1"/>
            </p:cNvSpPr>
            <p:nvPr/>
          </p:nvSpPr>
          <p:spPr bwMode="auto">
            <a:xfrm rot="10720007">
              <a:off x="5646" y="6589"/>
              <a:ext cx="1800" cy="360"/>
            </a:xfrm>
            <a:prstGeom prst="curvedDownArrow">
              <a:avLst>
                <a:gd name="adj1" fmla="val 100000"/>
                <a:gd name="adj2" fmla="val 200000"/>
                <a:gd name="adj3" fmla="val 33333"/>
              </a:avLst>
            </a:prstGeom>
            <a:solidFill>
              <a:srgbClr val="33996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571572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25</TotalTime>
  <Words>73</Words>
  <Application>Microsoft Office PowerPoint</Application>
  <PresentationFormat>On-screen Show (4:3)</PresentationFormat>
  <Paragraphs>40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Civic</vt:lpstr>
      <vt:lpstr>Analytics Overview</vt:lpstr>
      <vt:lpstr>Analytics Tasks</vt:lpstr>
      <vt:lpstr>The Data Mining Process </vt:lpstr>
      <vt:lpstr>Application in Financial Services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Analytics Overview</dc:title>
  <dc:creator>Satish</dc:creator>
  <cp:lastModifiedBy>Satish</cp:lastModifiedBy>
  <cp:revision>4</cp:revision>
  <dcterms:created xsi:type="dcterms:W3CDTF">2016-01-06T19:17:23Z</dcterms:created>
  <dcterms:modified xsi:type="dcterms:W3CDTF">2018-08-09T16:41:07Z</dcterms:modified>
</cp:coreProperties>
</file>