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C4805-482E-4443-9791-C48F8B204F6C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6C893A-BB69-45E7-B694-98ABF27641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C4805-482E-4443-9791-C48F8B204F6C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893A-BB69-45E7-B694-98ABF276413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96C893A-BB69-45E7-B694-98ABF276413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C4805-482E-4443-9791-C48F8B204F6C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C4805-482E-4443-9791-C48F8B204F6C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96C893A-BB69-45E7-B694-98ABF27641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C4805-482E-4443-9791-C48F8B204F6C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6C893A-BB69-45E7-B694-98ABF276413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ACC4805-482E-4443-9791-C48F8B204F6C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893A-BB69-45E7-B694-98ABF27641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C4805-482E-4443-9791-C48F8B204F6C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96C893A-BB69-45E7-B694-98ABF276413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C4805-482E-4443-9791-C48F8B204F6C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96C893A-BB69-45E7-B694-98ABF27641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C4805-482E-4443-9791-C48F8B204F6C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6C893A-BB69-45E7-B694-98ABF27641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6C893A-BB69-45E7-B694-98ABF276413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C4805-482E-4443-9791-C48F8B204F6C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96C893A-BB69-45E7-B694-98ABF276413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ACC4805-482E-4443-9791-C48F8B204F6C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ACC4805-482E-4443-9791-C48F8B204F6C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6C893A-BB69-45E7-B694-98ABF276413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/>
          <a:p>
            <a:r>
              <a:rPr lang="en-US" dirty="0" smtClean="0"/>
              <a:t>Overview</a:t>
            </a:r>
          </a:p>
          <a:p>
            <a:endParaRPr lang="en-US" dirty="0"/>
          </a:p>
          <a:p>
            <a:r>
              <a:rPr lang="en-US" dirty="0" smtClean="0"/>
              <a:t>MGS 4020</a:t>
            </a:r>
          </a:p>
          <a:p>
            <a:r>
              <a:rPr lang="en-US" dirty="0" smtClean="0"/>
              <a:t>Dr. Satish Nargundkar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478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Business Intelligence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30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Analytics Ecosystem: The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Analytics End User Organizations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Every organization</a:t>
            </a:r>
            <a:r>
              <a:rPr lang="en-US" dirty="0" smtClean="0"/>
              <a:t>!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79703"/>
            <a:ext cx="52578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4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Business Intelligence?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422648"/>
          </a:xfrm>
        </p:spPr>
        <p:txBody>
          <a:bodyPr/>
          <a:lstStyle/>
          <a:p>
            <a:r>
              <a:rPr lang="en-US" dirty="0" smtClean="0"/>
              <a:t>Systems that provide information for Executive Decisions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b="1" dirty="0" smtClean="0"/>
              <a:t>Source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0070C0"/>
                </a:solidFill>
              </a:rPr>
              <a:t>Data Warehouse</a:t>
            </a:r>
          </a:p>
          <a:p>
            <a:pPr lvl="1"/>
            <a:r>
              <a:rPr lang="en-US" b="1" dirty="0" smtClean="0"/>
              <a:t>Analysis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0070C0"/>
                </a:solidFill>
              </a:rPr>
              <a:t>Business Analytics</a:t>
            </a:r>
          </a:p>
          <a:p>
            <a:pPr lvl="1"/>
            <a:r>
              <a:rPr lang="en-US" b="1" dirty="0" smtClean="0"/>
              <a:t>Monitoring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0070C0"/>
                </a:solidFill>
              </a:rPr>
              <a:t>Business Performance Management</a:t>
            </a:r>
            <a:r>
              <a:rPr lang="en-US" b="1" dirty="0" smtClean="0"/>
              <a:t> </a:t>
            </a:r>
            <a:r>
              <a:rPr lang="en-US" dirty="0" smtClean="0"/>
              <a:t>(BPM)</a:t>
            </a:r>
          </a:p>
          <a:p>
            <a:pPr lvl="1"/>
            <a:r>
              <a:rPr lang="en-US" b="1" dirty="0" smtClean="0"/>
              <a:t>User Interface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0070C0"/>
                </a:solidFill>
              </a:rPr>
              <a:t>Dashboard</a:t>
            </a:r>
          </a:p>
        </p:txBody>
      </p:sp>
      <p:pic>
        <p:nvPicPr>
          <p:cNvPr id="1026" name="Picture 2" descr="https://www.babble.com/wp-content/uploads/2016/03/Pynchon_HumbleBr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150694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66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Warehouse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828800"/>
            <a:ext cx="8503920" cy="4270248"/>
          </a:xfrm>
        </p:spPr>
        <p:txBody>
          <a:bodyPr/>
          <a:lstStyle/>
          <a:p>
            <a:r>
              <a:rPr lang="en-US" b="1" dirty="0" smtClean="0"/>
              <a:t>Transactional Data</a:t>
            </a:r>
          </a:p>
          <a:p>
            <a:pPr lvl="1"/>
            <a:r>
              <a:rPr lang="en-US" dirty="0" smtClean="0"/>
              <a:t>Real time operations, normalized data</a:t>
            </a:r>
          </a:p>
          <a:p>
            <a:pPr lvl="1"/>
            <a:endParaRPr lang="en-US" dirty="0"/>
          </a:p>
          <a:p>
            <a:r>
              <a:rPr lang="en-US" b="1" dirty="0" smtClean="0"/>
              <a:t>Warehoused data</a:t>
            </a:r>
          </a:p>
          <a:p>
            <a:pPr lvl="1"/>
            <a:r>
              <a:rPr lang="en-US" dirty="0" smtClean="0"/>
              <a:t>Separate, updated as needed, used for analytics, </a:t>
            </a:r>
          </a:p>
          <a:p>
            <a:pPr lvl="1"/>
            <a:r>
              <a:rPr lang="en-US" dirty="0" smtClean="0"/>
              <a:t>Often </a:t>
            </a:r>
            <a:r>
              <a:rPr lang="en-US" dirty="0" err="1" smtClean="0"/>
              <a:t>denormalized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72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Descriptive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What happened</a:t>
            </a:r>
            <a:r>
              <a:rPr lang="en-US" b="1" dirty="0">
                <a:solidFill>
                  <a:srgbClr val="0070C0"/>
                </a:solidFill>
              </a:rPr>
              <a:t>?</a:t>
            </a:r>
          </a:p>
          <a:p>
            <a:pPr lvl="2"/>
            <a:r>
              <a:rPr lang="en-US" dirty="0" smtClean="0"/>
              <a:t>Reporting, Dashboards, Visualization</a:t>
            </a:r>
          </a:p>
          <a:p>
            <a:r>
              <a:rPr lang="en-US" b="1" dirty="0" smtClean="0"/>
              <a:t>Predictive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What will happen?</a:t>
            </a:r>
          </a:p>
          <a:p>
            <a:pPr lvl="2"/>
            <a:r>
              <a:rPr lang="en-US" dirty="0" smtClean="0"/>
              <a:t>Prediction, Classification, Segmentation, </a:t>
            </a:r>
          </a:p>
          <a:p>
            <a:pPr lvl="2"/>
            <a:r>
              <a:rPr lang="en-US" dirty="0" smtClean="0"/>
              <a:t>Text Mining, Web Mining</a:t>
            </a:r>
          </a:p>
          <a:p>
            <a:r>
              <a:rPr lang="en-US" b="1" dirty="0" smtClean="0"/>
              <a:t>Prescriptive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What do we do about it?</a:t>
            </a:r>
          </a:p>
          <a:p>
            <a:pPr lvl="2"/>
            <a:r>
              <a:rPr lang="en-US" dirty="0" smtClean="0"/>
              <a:t>Simulation, Optimization, </a:t>
            </a:r>
          </a:p>
          <a:p>
            <a:pPr lvl="2"/>
            <a:r>
              <a:rPr lang="en-US" dirty="0" smtClean="0"/>
              <a:t>Decision Modeling, Expert Systems</a:t>
            </a:r>
            <a:endParaRPr lang="en-US" dirty="0"/>
          </a:p>
        </p:txBody>
      </p:sp>
      <p:pic>
        <p:nvPicPr>
          <p:cNvPr id="4098" name="Picture 2" descr="https://cdn-s3.si.com/images/serena-williams-uso-serve-data-l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370" y="1371600"/>
            <a:ext cx="2362200" cy="13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ibm sports analyt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3810000"/>
            <a:ext cx="398330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96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Performance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Identification of KPI </a:t>
            </a:r>
            <a:r>
              <a:rPr lang="en-US" dirty="0" smtClean="0"/>
              <a:t>(Key Performance Indicators)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For Georgia State – Retention Rates, Graduation Rates</a:t>
            </a:r>
          </a:p>
          <a:p>
            <a:pPr lvl="1"/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/>
              <a:t>Monitoring of KPIs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How to keep track?</a:t>
            </a:r>
          </a:p>
          <a:p>
            <a:pPr lvl="1"/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/>
              <a:t>Action towards the business goals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What if KPIs unsatisfactory?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http://oklahomawatch.org/wp-content/uploads/2015/07/Education-Diploma-and-Cap-image-1170x8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014" y="2438400"/>
            <a:ext cx="223951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036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User interface for monitoring KPIs</a:t>
            </a:r>
            <a:endParaRPr lang="en-US" dirty="0"/>
          </a:p>
        </p:txBody>
      </p:sp>
      <p:pic>
        <p:nvPicPr>
          <p:cNvPr id="2050" name="Picture 2" descr="http://api.ning.com/files/KPAmOQdtgIX4fLue7P5O9FacAV1Vp92t8jM1-C7tDNvVYcfyg9eGsYaH3CRPSmZmWhV74*Rld6GDrmKdoikiKzkq3HlnGdUR/Dilbert.gif?width=124&amp;height=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60960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63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Dashboards</a:t>
            </a:r>
            <a:endParaRPr lang="en-US" dirty="0"/>
          </a:p>
        </p:txBody>
      </p:sp>
      <p:pic>
        <p:nvPicPr>
          <p:cNvPr id="3076" name="Picture 4" descr="http://www.dashboardinsight.com/CMS/bcd462ac-24a3-44af-ad1d-2cadc951ae0d/website-operational-dashboard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24" y="1527175"/>
            <a:ext cx="717364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568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Analytics Ecosystem: Outer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Technology Providers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368552"/>
              </p:ext>
            </p:extLst>
          </p:nvPr>
        </p:nvGraphicFramePr>
        <p:xfrm>
          <a:off x="457200" y="2116437"/>
          <a:ext cx="81534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514600"/>
                <a:gridCol w="28194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Type</a:t>
                      </a:r>
                      <a:r>
                        <a:rPr lang="en-US" sz="1600" baseline="0" dirty="0" smtClean="0"/>
                        <a:t> of provider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What they do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 Providers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Data Generation</a:t>
                      </a:r>
                    </a:p>
                    <a:p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Sensors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Fitbit, Videos,</a:t>
                      </a:r>
                      <a:r>
                        <a:rPr lang="en-US" sz="1400" baseline="0" dirty="0" smtClean="0"/>
                        <a:t> Health Apps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Data Mgt. Infrastructure</a:t>
                      </a:r>
                    </a:p>
                    <a:p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Storage,</a:t>
                      </a:r>
                      <a:r>
                        <a:rPr lang="en-US" sz="1400" baseline="0" dirty="0" smtClean="0"/>
                        <a:t> Access to data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SQL Server,</a:t>
                      </a:r>
                      <a:r>
                        <a:rPr lang="en-US" sz="1400" baseline="0" dirty="0" smtClean="0"/>
                        <a:t> SAP, Amazon Web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Data Warehouses</a:t>
                      </a:r>
                    </a:p>
                    <a:p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Integration</a:t>
                      </a:r>
                      <a:r>
                        <a:rPr lang="en-US" sz="1400" baseline="0" dirty="0" smtClean="0"/>
                        <a:t> of data</a:t>
                      </a:r>
                    </a:p>
                    <a:p>
                      <a:r>
                        <a:rPr lang="en-US" sz="1400" baseline="0" dirty="0" smtClean="0"/>
                        <a:t>Some Cloud-based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Oracle, Teradata</a:t>
                      </a:r>
                    </a:p>
                    <a:p>
                      <a:r>
                        <a:rPr lang="en-US" sz="1400" dirty="0" smtClean="0"/>
                        <a:t>Snowflake, Redshift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Middleware</a:t>
                      </a:r>
                    </a:p>
                    <a:p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Reporting, Descriptive Analytics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Cognos</a:t>
                      </a:r>
                      <a:r>
                        <a:rPr lang="en-US" sz="1400" dirty="0" smtClean="0"/>
                        <a:t>, SAS, Tableau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Data Service</a:t>
                      </a:r>
                    </a:p>
                    <a:p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External Datasets like demographics, weather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Nielsen, Acxiom,</a:t>
                      </a:r>
                      <a:r>
                        <a:rPr lang="en-US" sz="1400" baseline="0" dirty="0" smtClean="0"/>
                        <a:t> Equifax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Analytics Software</a:t>
                      </a:r>
                    </a:p>
                    <a:p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</a:t>
                      </a:r>
                      <a:r>
                        <a:rPr lang="en-US" sz="1400" baseline="0" dirty="0" smtClean="0"/>
                        <a:t> describe, predict, prescribe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Tableau,</a:t>
                      </a:r>
                      <a:r>
                        <a:rPr lang="en-US" sz="1400" baseline="0" dirty="0" smtClean="0"/>
                        <a:t> SAS, R, Lindo, </a:t>
                      </a:r>
                      <a:r>
                        <a:rPr lang="en-US" sz="1400" baseline="0" dirty="0" err="1" smtClean="0"/>
                        <a:t>Gurobi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462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Analytics Ecosystem: Inner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Technology Accelerators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304294"/>
              </p:ext>
            </p:extLst>
          </p:nvPr>
        </p:nvGraphicFramePr>
        <p:xfrm>
          <a:off x="533400" y="2209800"/>
          <a:ext cx="81534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514600"/>
                <a:gridCol w="28194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Type</a:t>
                      </a:r>
                      <a:r>
                        <a:rPr lang="en-US" sz="1600" baseline="0" dirty="0" smtClean="0"/>
                        <a:t> of provider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What they do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 Providers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App Developers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Pre-packaged</a:t>
                      </a:r>
                      <a:r>
                        <a:rPr lang="en-US" sz="1400" baseline="0" dirty="0" smtClean="0"/>
                        <a:t> analytics solutions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Acxiom, FICO, IBM (Sports) </a:t>
                      </a:r>
                      <a:r>
                        <a:rPr lang="en-US" sz="1400" dirty="0" err="1" smtClean="0"/>
                        <a:t>Soundhound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Shazam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Alexa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Analysts/Influencers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Professional Organizations,</a:t>
                      </a:r>
                    </a:p>
                    <a:p>
                      <a:r>
                        <a:rPr lang="en-US" sz="1400" dirty="0" smtClean="0"/>
                        <a:t>Consultants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INFORMS, Book Authors like Davenport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Academic Institutions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Education,</a:t>
                      </a:r>
                      <a:r>
                        <a:rPr lang="en-US" sz="1400" baseline="0" dirty="0" smtClean="0"/>
                        <a:t> Certification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Georgia State, Georgia Tech,</a:t>
                      </a:r>
                      <a:r>
                        <a:rPr lang="en-US" sz="1400" baseline="0" dirty="0" smtClean="0"/>
                        <a:t> KSU, INFORMS (CAP)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Regulators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Network</a:t>
                      </a:r>
                      <a:r>
                        <a:rPr lang="en-US" sz="1400" baseline="0" dirty="0" smtClean="0"/>
                        <a:t> and communication rules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FCC, FTC,</a:t>
                      </a:r>
                      <a:r>
                        <a:rPr lang="en-US" sz="1400" baseline="0" dirty="0" smtClean="0"/>
                        <a:t> NIST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972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77</TotalTime>
  <Words>327</Words>
  <Application>Microsoft Office PowerPoint</Application>
  <PresentationFormat>On-screen Show (4:3)</PresentationFormat>
  <Paragraphs>91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 Business Intelligence</vt:lpstr>
      <vt:lpstr>What is Business Intelligence?</vt:lpstr>
      <vt:lpstr>Data Warehouse</vt:lpstr>
      <vt:lpstr>Analytics</vt:lpstr>
      <vt:lpstr>Business Performance Management</vt:lpstr>
      <vt:lpstr>Dashboards</vt:lpstr>
      <vt:lpstr>Dashboards</vt:lpstr>
      <vt:lpstr>Analytics Ecosystem: Outer Layer</vt:lpstr>
      <vt:lpstr>Analytics Ecosystem: Inner Layer</vt:lpstr>
      <vt:lpstr>Analytics Ecosystem: The core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Intelligence</dc:title>
  <dc:creator>Satish</dc:creator>
  <cp:lastModifiedBy>Satish</cp:lastModifiedBy>
  <cp:revision>9</cp:revision>
  <dcterms:created xsi:type="dcterms:W3CDTF">2018-01-10T03:54:37Z</dcterms:created>
  <dcterms:modified xsi:type="dcterms:W3CDTF">2018-01-10T18:47:14Z</dcterms:modified>
</cp:coreProperties>
</file>