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8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10266B-068B-4120-83AC-FDF92370975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315350-69F2-43DD-B24E-B461CC604A6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youtu.be/Txt_l5dKgt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b6wauuEJ6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gembaacademy.com/2008/02/24/lets-create-a-current-state-value-stream-ma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cidchart.com/pages/templates/value-stream-map" TargetMode="External"/><Relationship Id="rId2" Type="http://schemas.openxmlformats.org/officeDocument/2006/relationships/hyperlink" Target="https://goleansixsigma.com/value-stream-mapp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295400"/>
          </a:xfrm>
        </p:spPr>
        <p:txBody>
          <a:bodyPr/>
          <a:lstStyle/>
          <a:p>
            <a:r>
              <a:rPr lang="en-US" dirty="0"/>
              <a:t>MGS 4020</a:t>
            </a:r>
          </a:p>
          <a:p>
            <a:r>
              <a:rPr lang="en-US" dirty="0"/>
              <a:t>Satish Nargundkar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Lean </a:t>
            </a:r>
            <a:br>
              <a:rPr lang="en-US" dirty="0"/>
            </a:br>
            <a:r>
              <a:rPr lang="en-US" dirty="0"/>
              <a:t>Tools &amp; Approaches</a:t>
            </a:r>
          </a:p>
        </p:txBody>
      </p:sp>
    </p:spTree>
    <p:extLst>
      <p:ext uri="{BB962C8B-B14F-4D97-AF65-F5344CB8AC3E}">
        <p14:creationId xmlns:p14="http://schemas.microsoft.com/office/powerpoint/2010/main" val="77421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Waste (“Muda”) Elimination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7848600" cy="4419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Types of Waste – TIM WOOD</a:t>
            </a:r>
          </a:p>
          <a:p>
            <a:endParaRPr lang="en-US" dirty="0"/>
          </a:p>
          <a:p>
            <a:r>
              <a:rPr lang="en-US" sz="3000" b="1" dirty="0">
                <a:solidFill>
                  <a:srgbClr val="0070C0"/>
                </a:solidFill>
              </a:rPr>
              <a:t>T  </a:t>
            </a:r>
            <a:r>
              <a:rPr lang="en-US" sz="3000" b="1" dirty="0" err="1"/>
              <a:t>ransportation</a:t>
            </a:r>
            <a:endParaRPr lang="en-US" sz="3000" b="1" dirty="0"/>
          </a:p>
          <a:p>
            <a:r>
              <a:rPr lang="en-US" sz="2800" b="1" dirty="0">
                <a:solidFill>
                  <a:srgbClr val="0070C0"/>
                </a:solidFill>
              </a:rPr>
              <a:t>I   </a:t>
            </a:r>
            <a:r>
              <a:rPr lang="en-US" b="1" dirty="0" err="1"/>
              <a:t>nventory</a:t>
            </a:r>
            <a:endParaRPr lang="en-US" b="1" dirty="0"/>
          </a:p>
          <a:p>
            <a:r>
              <a:rPr lang="en-US" sz="2800" b="1" dirty="0">
                <a:solidFill>
                  <a:srgbClr val="0070C0"/>
                </a:solidFill>
              </a:rPr>
              <a:t>M </a:t>
            </a:r>
            <a:r>
              <a:rPr lang="en-US" b="1" dirty="0" err="1"/>
              <a:t>ovement</a:t>
            </a:r>
            <a:endParaRPr lang="en-US" b="1" dirty="0"/>
          </a:p>
          <a:p>
            <a:r>
              <a:rPr lang="en-US" sz="2800" b="1" dirty="0">
                <a:solidFill>
                  <a:srgbClr val="0070C0"/>
                </a:solidFill>
              </a:rPr>
              <a:t>W </a:t>
            </a:r>
            <a:r>
              <a:rPr lang="en-US" b="1" dirty="0" err="1"/>
              <a:t>aiting</a:t>
            </a:r>
            <a:endParaRPr lang="en-US" b="1" dirty="0"/>
          </a:p>
          <a:p>
            <a:r>
              <a:rPr lang="en-US" sz="2800" b="1" dirty="0">
                <a:solidFill>
                  <a:srgbClr val="0070C0"/>
                </a:solidFill>
              </a:rPr>
              <a:t>O  </a:t>
            </a:r>
            <a:r>
              <a:rPr lang="en-US" b="1" dirty="0" err="1"/>
              <a:t>verproduction</a:t>
            </a:r>
            <a:endParaRPr lang="en-US" b="1" dirty="0"/>
          </a:p>
          <a:p>
            <a:r>
              <a:rPr lang="en-US" sz="2800" b="1" dirty="0">
                <a:solidFill>
                  <a:srgbClr val="0070C0"/>
                </a:solidFill>
              </a:rPr>
              <a:t>O  </a:t>
            </a:r>
            <a:r>
              <a:rPr lang="en-US" b="1" dirty="0" err="1"/>
              <a:t>ver</a:t>
            </a:r>
            <a:r>
              <a:rPr lang="en-US" b="1" dirty="0"/>
              <a:t>-processing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D  </a:t>
            </a:r>
            <a:r>
              <a:rPr lang="en-US" b="1" dirty="0" err="1"/>
              <a:t>efects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	</a:t>
            </a:r>
            <a:r>
              <a:rPr lang="en-US" sz="2100" dirty="0"/>
              <a:t>Spaghetti Diagram </a:t>
            </a:r>
          </a:p>
          <a:p>
            <a:pPr marL="0" indent="0">
              <a:buNone/>
            </a:pPr>
            <a:r>
              <a:rPr lang="en-US" sz="2100" dirty="0"/>
              <a:t>				</a:t>
            </a:r>
            <a:r>
              <a:rPr lang="en-US" sz="1400" dirty="0"/>
              <a:t>(Source: </a:t>
            </a:r>
            <a:r>
              <a:rPr lang="en-US" sz="1300" dirty="0"/>
              <a:t>http://leanprogression.co.uk/lean-techniques/spaghetti-diagram)</a:t>
            </a:r>
          </a:p>
          <a:p>
            <a:pPr marL="114300" indent="0" algn="r">
              <a:buNone/>
            </a:pPr>
            <a:endParaRPr lang="en-US" sz="1900" b="1" dirty="0">
              <a:hlinkClick r:id="rId2"/>
            </a:endParaRPr>
          </a:p>
          <a:p>
            <a:pPr marL="114300" indent="0" algn="r">
              <a:buNone/>
            </a:pPr>
            <a:r>
              <a:rPr lang="en-US" sz="1900" b="1" dirty="0">
                <a:hlinkClick r:id="rId2"/>
              </a:rPr>
              <a:t>Youtube Video</a:t>
            </a:r>
            <a:endParaRPr lang="en-US" sz="1900" b="1" dirty="0"/>
          </a:p>
        </p:txBody>
      </p:sp>
      <p:pic>
        <p:nvPicPr>
          <p:cNvPr id="1026" name="Picture 2" descr="Image result for spaghetti diag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05050"/>
            <a:ext cx="3835399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7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Smooth Flow: </a:t>
            </a:r>
            <a:br>
              <a:rPr lang="en-US" b="1" dirty="0"/>
            </a:br>
            <a:r>
              <a:rPr lang="en-US" sz="2700" b="1" dirty="0" err="1"/>
              <a:t>Takt</a:t>
            </a:r>
            <a:r>
              <a:rPr lang="en-US" sz="2700" b="1" dirty="0"/>
              <a:t> Time, Cycle Time, Throughput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7048"/>
            <a:ext cx="8348472" cy="45720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sz="3400" b="1" dirty="0" err="1">
                <a:solidFill>
                  <a:srgbClr val="0070C0"/>
                </a:solidFill>
              </a:rPr>
              <a:t>Takt</a:t>
            </a:r>
            <a:r>
              <a:rPr lang="en-US" sz="3400" b="1" dirty="0">
                <a:solidFill>
                  <a:srgbClr val="0070C0"/>
                </a:solidFill>
              </a:rPr>
              <a:t> Time</a:t>
            </a:r>
            <a:r>
              <a:rPr lang="en-US" sz="3400" dirty="0"/>
              <a:t>.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German “</a:t>
            </a:r>
            <a:r>
              <a:rPr lang="en-US" sz="2900" dirty="0" err="1">
                <a:solidFill>
                  <a:schemeClr val="tx1"/>
                </a:solidFill>
              </a:rPr>
              <a:t>Takt</a:t>
            </a:r>
            <a:r>
              <a:rPr lang="en-US" sz="2900" dirty="0">
                <a:solidFill>
                  <a:schemeClr val="tx1"/>
                </a:solidFill>
              </a:rPr>
              <a:t>” means Beat, as in the timing of music. It sets the rate at which the process </a:t>
            </a:r>
            <a:r>
              <a:rPr lang="en-US" sz="2900" b="1" dirty="0">
                <a:solidFill>
                  <a:schemeClr val="tx1"/>
                </a:solidFill>
              </a:rPr>
              <a:t>should</a:t>
            </a:r>
            <a:r>
              <a:rPr lang="en-US" sz="2900" dirty="0">
                <a:solidFill>
                  <a:schemeClr val="tx1"/>
                </a:solidFill>
              </a:rPr>
              <a:t> operate based on customer demand.</a:t>
            </a:r>
          </a:p>
          <a:p>
            <a:pPr marL="0" indent="0">
              <a:buNone/>
            </a:pPr>
            <a:endParaRPr lang="en-US" sz="2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900" b="1" dirty="0">
                <a:solidFill>
                  <a:srgbClr val="C00000"/>
                </a:solidFill>
              </a:rPr>
              <a:t>	</a:t>
            </a:r>
            <a:r>
              <a:rPr lang="en-US" sz="2900" b="1" dirty="0" err="1">
                <a:solidFill>
                  <a:srgbClr val="C00000"/>
                </a:solidFill>
              </a:rPr>
              <a:t>Takt</a:t>
            </a:r>
            <a:r>
              <a:rPr lang="en-US" sz="2900" b="1" dirty="0">
                <a:solidFill>
                  <a:srgbClr val="C00000"/>
                </a:solidFill>
              </a:rPr>
              <a:t> Time = Time Available/Customer Demand</a:t>
            </a:r>
          </a:p>
          <a:p>
            <a:pPr marL="0" indent="0">
              <a:buNone/>
            </a:pPr>
            <a:endParaRPr lang="en-US" sz="2900" b="1" dirty="0">
              <a:solidFill>
                <a:srgbClr val="C00000"/>
              </a:solidFill>
            </a:endParaRPr>
          </a:p>
          <a:p>
            <a:r>
              <a:rPr lang="en-US" sz="3400" b="1" dirty="0">
                <a:solidFill>
                  <a:srgbClr val="0070C0"/>
                </a:solidFill>
              </a:rPr>
              <a:t>Cycle Time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Time interval between finished goods (between one piece exiting the system and the next)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Cycle time also can refer to the time taken to complete each step in the process. </a:t>
            </a:r>
          </a:p>
          <a:p>
            <a:pPr lvl="1"/>
            <a:endParaRPr lang="en-US" sz="2900" dirty="0"/>
          </a:p>
          <a:p>
            <a:r>
              <a:rPr lang="en-US" sz="3400" b="1" dirty="0">
                <a:solidFill>
                  <a:srgbClr val="0070C0"/>
                </a:solidFill>
              </a:rPr>
              <a:t>Throughput Time: </a:t>
            </a:r>
            <a:r>
              <a:rPr lang="en-US" dirty="0"/>
              <a:t>Time for one part to move through system.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2200" b="1" dirty="0">
                <a:solidFill>
                  <a:srgbClr val="0070C0"/>
                </a:solidFill>
                <a:hlinkClick r:id="rId2"/>
              </a:rPr>
              <a:t>Six Sigma Academy Amsterdam Video</a:t>
            </a:r>
            <a:endParaRPr lang="en-US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Value Stream Mapping (VSM)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Goal: </a:t>
            </a:r>
            <a:r>
              <a:rPr lang="en-US" dirty="0"/>
              <a:t>To understand what is actually happening in the process. To help see problems clearly.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r>
              <a:rPr lang="en-US" b="1" dirty="0"/>
              <a:t>Drawing the VSM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Show process steps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Note time taken for each step (Value Added Time)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Note time between steps (Non Value Added Time)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Sum both for the entire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Compute efficiency</a:t>
            </a:r>
          </a:p>
          <a:p>
            <a:endParaRPr lang="en-US" dirty="0"/>
          </a:p>
          <a:p>
            <a:r>
              <a:rPr lang="en-US" b="1" dirty="0"/>
              <a:t>GEMBA</a:t>
            </a:r>
            <a:r>
              <a:rPr lang="en-US" dirty="0"/>
              <a:t>: Walk the process! Take samples, note variations too.</a:t>
            </a:r>
          </a:p>
          <a:p>
            <a:endParaRPr lang="en-US" dirty="0"/>
          </a:p>
          <a:p>
            <a:pPr algn="r"/>
            <a:r>
              <a:rPr lang="en-US" dirty="0"/>
              <a:t>						</a:t>
            </a:r>
            <a:r>
              <a:rPr lang="en-US" sz="1400" dirty="0">
                <a:solidFill>
                  <a:srgbClr val="0070C0"/>
                </a:solidFill>
                <a:hlinkClick r:id="rId2"/>
              </a:rPr>
              <a:t>Ron Pereira, GEMBA Academy Blog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6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VSM Templates Online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209800"/>
            <a:ext cx="72298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hlinkClick r:id="rId2"/>
              </a:rPr>
              <a:t>https://goleansixsigma.com/value-stream-mapping/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>
                <a:hlinkClick r:id="rId3"/>
              </a:rPr>
              <a:t>https://www.lucidchart.com/pages/templates/value-stream-map</a:t>
            </a: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There are many other online resources for VSMs.</a:t>
            </a:r>
          </a:p>
        </p:txBody>
      </p:sp>
      <p:pic>
        <p:nvPicPr>
          <p:cNvPr id="1026" name="Picture 2" descr="https://econstudentlog.files.wordpress.com/2010/11/105821-stri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33800"/>
            <a:ext cx="60960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18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VSM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7048"/>
            <a:ext cx="8196072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Draw a value stream map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Process: Laundry (one washer, one dryer)</a:t>
            </a:r>
          </a:p>
          <a:p>
            <a:r>
              <a:rPr lang="en-US" sz="2000" dirty="0"/>
              <a:t>Four people waiting to start washing.</a:t>
            </a:r>
          </a:p>
          <a:p>
            <a:r>
              <a:rPr lang="en-US" sz="2000" dirty="0"/>
              <a:t>Loading takes 3 minutes</a:t>
            </a:r>
          </a:p>
          <a:p>
            <a:r>
              <a:rPr lang="en-US" sz="2000" dirty="0"/>
              <a:t>Washer takes 40 minutes.</a:t>
            </a:r>
          </a:p>
          <a:p>
            <a:r>
              <a:rPr lang="en-US" sz="2000" dirty="0"/>
              <a:t>Transfer to dryer takes 3 minutes</a:t>
            </a:r>
          </a:p>
          <a:p>
            <a:r>
              <a:rPr lang="en-US" sz="2000" dirty="0"/>
              <a:t>6 loads waiting to dry</a:t>
            </a:r>
          </a:p>
          <a:p>
            <a:r>
              <a:rPr lang="en-US" sz="2000" dirty="0"/>
              <a:t>Dryer takes 80 minutes</a:t>
            </a:r>
          </a:p>
          <a:p>
            <a:r>
              <a:rPr lang="en-US" sz="2000" dirty="0"/>
              <a:t>Folding/hanging takes 10 minutes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is the Cycle Time? Throughput Time?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54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Kaizen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651248"/>
          </a:xfrm>
        </p:spPr>
        <p:txBody>
          <a:bodyPr/>
          <a:lstStyle/>
          <a:p>
            <a:r>
              <a:rPr lang="en-US" sz="2000" b="1" dirty="0"/>
              <a:t>One week process to implement Lean</a:t>
            </a:r>
          </a:p>
          <a:p>
            <a:endParaRPr lang="en-US" dirty="0"/>
          </a:p>
        </p:txBody>
      </p:sp>
      <p:pic>
        <p:nvPicPr>
          <p:cNvPr id="2050" name="Picture 2" descr="kaizen presentation format 0714 kaizen event process powerpoint presentation slide templat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5327650" cy="399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799" y="5943600"/>
            <a:ext cx="6130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Source: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http://jipsportsbj.info/kaizen-presentation-format/kaizen-presentation-format-0714-kaizen-event-process-powerpoint-presentation-slide-template-download/</a:t>
            </a:r>
          </a:p>
        </p:txBody>
      </p:sp>
    </p:spTree>
    <p:extLst>
      <p:ext uri="{BB962C8B-B14F-4D97-AF65-F5344CB8AC3E}">
        <p14:creationId xmlns:p14="http://schemas.microsoft.com/office/powerpoint/2010/main" val="2458044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252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Wingdings</vt:lpstr>
      <vt:lpstr>Wingdings 2</vt:lpstr>
      <vt:lpstr>Civic</vt:lpstr>
      <vt:lpstr>Lean  Tools &amp; Approaches</vt:lpstr>
      <vt:lpstr>Waste (“Muda”) Elimination</vt:lpstr>
      <vt:lpstr>Smooth Flow:  Takt Time, Cycle Time, Throughput Time</vt:lpstr>
      <vt:lpstr>Value Stream Mapping (VSM)</vt:lpstr>
      <vt:lpstr>VSM Templates Online</vt:lpstr>
      <vt:lpstr>VSM Exercise</vt:lpstr>
      <vt:lpstr>Kaizen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Satish</dc:creator>
  <cp:lastModifiedBy>Satish Nargundkar</cp:lastModifiedBy>
  <cp:revision>21</cp:revision>
  <dcterms:created xsi:type="dcterms:W3CDTF">2018-06-13T03:58:00Z</dcterms:created>
  <dcterms:modified xsi:type="dcterms:W3CDTF">2019-01-22T22:56:44Z</dcterms:modified>
</cp:coreProperties>
</file>