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BB5"/>
    <a:srgbClr val="51C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497562F-89D2-469F-A973-9FACA818B13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845DBF-44D7-4733-B396-F5276E7513C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MGS 4020</a:t>
            </a:r>
          </a:p>
          <a:p>
            <a:r>
              <a:rPr lang="en-US" dirty="0" smtClean="0"/>
              <a:t>Dr. Satish Nargundkar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Normalization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Grade Report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2674982"/>
              </p:ext>
            </p:extLst>
          </p:nvPr>
        </p:nvGraphicFramePr>
        <p:xfrm>
          <a:off x="1359041" y="3378581"/>
          <a:ext cx="6080760" cy="9648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2527159"/>
                <a:gridCol w="1427621"/>
                <a:gridCol w="7543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Course Number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Course Name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Instructor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Grade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6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MGS 3100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Business Analysis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Jones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ACCT 2101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Accounting 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Williams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MK 3000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Introduction to Marketing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 3300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Corporation Finance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Holmes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95400" y="1922622"/>
            <a:ext cx="5486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XYZ University</a:t>
            </a: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John R. Smith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123 Peachtree St.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Atlanta GA 30303.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5880" y="4549926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Spring 2017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2971800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Fall 2017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429855"/>
              </p:ext>
            </p:extLst>
          </p:nvPr>
        </p:nvGraphicFramePr>
        <p:xfrm>
          <a:off x="1344168" y="5029200"/>
          <a:ext cx="6080760" cy="9648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2542032"/>
                <a:gridCol w="1412748"/>
                <a:gridCol w="7543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Course Number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Course Name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Instructor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Grade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6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ENG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2101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English Literature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Collins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CIS 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Information Systems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Lewis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PHI 1050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Philosophy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Jordan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MATH 1070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Statistics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Davis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2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Underlying Data (1</a:t>
            </a:r>
            <a:r>
              <a:rPr lang="en-US" sz="3200" b="1" baseline="30000" dirty="0" smtClean="0"/>
              <a:t>st</a:t>
            </a:r>
            <a:r>
              <a:rPr lang="en-US" sz="3200" b="1" dirty="0" smtClean="0"/>
              <a:t> Normal Form)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7967005"/>
              </p:ext>
            </p:extLst>
          </p:nvPr>
        </p:nvGraphicFramePr>
        <p:xfrm>
          <a:off x="1066801" y="1676402"/>
          <a:ext cx="6781800" cy="1980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7303"/>
                <a:gridCol w="1700765"/>
                <a:gridCol w="1849582"/>
                <a:gridCol w="1814150"/>
              </a:tblGrid>
              <a:tr h="304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TERM_ID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INST_ID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START_DATE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0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S_FNAME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YEAR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INST_FNAME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END_DATE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S_LNAME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SEMESTER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INST_LNAME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START_TIME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2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S_ADD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BLDG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END_TIME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2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S_CITY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C_NAME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ROOM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GRADE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26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S_ST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C_DESCRIPT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2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S_ZIP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3886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1</a:t>
            </a:r>
            <a:r>
              <a:rPr lang="en-US" baseline="30000" dirty="0" smtClean="0"/>
              <a:t>st</a:t>
            </a:r>
            <a:r>
              <a:rPr lang="en-US" dirty="0" smtClean="0"/>
              <a:t> normal form, each field contains the smallest element of data possible.</a:t>
            </a:r>
          </a:p>
          <a:p>
            <a:r>
              <a:rPr lang="en-US" dirty="0" smtClean="0"/>
              <a:t>Each one of the fields above is a variable name (column) in a table, and each row would contain information on all of these variables for one entity. 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B0BB5"/>
                </a:solidFill>
              </a:rPr>
              <a:t>Primary Key: </a:t>
            </a:r>
            <a:r>
              <a:rPr lang="en-US" b="1" dirty="0" smtClean="0">
                <a:solidFill>
                  <a:srgbClr val="FF0000"/>
                </a:solidFill>
              </a:rPr>
              <a:t>S_ID + TERM_ID + CRN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No two records (rows) should contain the same values of the entire primary key. In other words, the three attributes in the Primary Key will uniquely identify a record.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9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Why move from 1</a:t>
            </a:r>
            <a:r>
              <a:rPr lang="en-US" sz="3200" b="1" baseline="30000" dirty="0" smtClean="0"/>
              <a:t>st</a:t>
            </a:r>
            <a:r>
              <a:rPr lang="en-US" sz="3200" b="1" dirty="0" smtClean="0"/>
              <a:t> Normal Form?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all the data are in one table, it creates </a:t>
            </a:r>
            <a:r>
              <a:rPr lang="en-US" b="1" dirty="0" smtClean="0">
                <a:solidFill>
                  <a:srgbClr val="0B0BB5"/>
                </a:solidFill>
              </a:rPr>
              <a:t>redundancy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For every course a student takes, for example, one would have to reenter the student’s personal information like name and address. </a:t>
            </a:r>
          </a:p>
          <a:p>
            <a:pPr lvl="1"/>
            <a:r>
              <a:rPr lang="en-US" dirty="0" smtClean="0"/>
              <a:t>Similarly, for every student that enrolls in a course, one would have to repeat course description and other such information.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3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</a:t>
            </a:r>
            <a:r>
              <a:rPr lang="en-US" sz="3200" b="1" baseline="30000" dirty="0" smtClean="0"/>
              <a:t>nd</a:t>
            </a:r>
            <a:r>
              <a:rPr lang="en-US" sz="3200" b="1" dirty="0" smtClean="0"/>
              <a:t> Normal Form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5935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Data is split into tables based on dependency on parts of the primary key (partial dependencies). The part of the primary key from the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normal form that is used is for splitting is shown highlighted. In each of the split tables, the highlighted field(s) is/are now the new primary key.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304894"/>
              </p:ext>
            </p:extLst>
          </p:nvPr>
        </p:nvGraphicFramePr>
        <p:xfrm>
          <a:off x="685800" y="2971800"/>
          <a:ext cx="990600" cy="1934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</a:tblGrid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9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S_FNAME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S_LNAME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S_ADD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S_CITY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S_ZIP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07016"/>
              </p:ext>
            </p:extLst>
          </p:nvPr>
        </p:nvGraphicFramePr>
        <p:xfrm>
          <a:off x="2133600" y="2971800"/>
          <a:ext cx="1371600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TERM_ID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YEAR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SEMESTER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START_DATE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END_DATE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34375"/>
              </p:ext>
            </p:extLst>
          </p:nvPr>
        </p:nvGraphicFramePr>
        <p:xfrm>
          <a:off x="2133600" y="4419600"/>
          <a:ext cx="1371600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C_NAME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C_DESCRIPT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133535"/>
              </p:ext>
            </p:extLst>
          </p:nvPr>
        </p:nvGraphicFramePr>
        <p:xfrm>
          <a:off x="4114800" y="2971800"/>
          <a:ext cx="1552575" cy="20059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257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TERM_ID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51CFE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INST_FNAME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51CFE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INST_LNAME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51CFE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BLDG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ROOM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START_TIME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END_TIME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063606"/>
              </p:ext>
            </p:extLst>
          </p:nvPr>
        </p:nvGraphicFramePr>
        <p:xfrm>
          <a:off x="6553200" y="2971800"/>
          <a:ext cx="1600200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TERM_ID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GRADE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1000" y="5486400"/>
            <a:ext cx="8661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 that the fourth table contains some information (highlighted in blue) about </a:t>
            </a:r>
          </a:p>
          <a:p>
            <a:r>
              <a:rPr lang="en-US" sz="1600" dirty="0" smtClean="0"/>
              <a:t>instructors that depends on Instructor ID, and does not really need the primary key </a:t>
            </a:r>
          </a:p>
          <a:p>
            <a:r>
              <a:rPr lang="en-US" sz="1600" dirty="0" smtClean="0"/>
              <a:t>to be known. This is a transitive dependency, and can be used to move to the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normal form.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4483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3</a:t>
            </a:r>
            <a:r>
              <a:rPr lang="en-US" sz="3200" b="1" baseline="30000" dirty="0" smtClean="0"/>
              <a:t>rd</a:t>
            </a:r>
            <a:r>
              <a:rPr lang="en-US" sz="3200" b="1" dirty="0" smtClean="0"/>
              <a:t> Normal Form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Note that when splitting off INST_ID, INST_FNAME and INST_LNAME into a separate table, INST_ID needs to also remain in the original table (shown in green) so that the connection is maintained between the two tables.</a:t>
            </a:r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608080"/>
              </p:ext>
            </p:extLst>
          </p:nvPr>
        </p:nvGraphicFramePr>
        <p:xfrm>
          <a:off x="685800" y="2971800"/>
          <a:ext cx="990600" cy="1934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</a:tblGrid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936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S_FNAME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S_LNAME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S_ADD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S_CITY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S_ZIP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365814"/>
              </p:ext>
            </p:extLst>
          </p:nvPr>
        </p:nvGraphicFramePr>
        <p:xfrm>
          <a:off x="2133600" y="2971800"/>
          <a:ext cx="1371600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TERM_ID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YEAR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SEMESTER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START_DATE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END_DATE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12132"/>
              </p:ext>
            </p:extLst>
          </p:nvPr>
        </p:nvGraphicFramePr>
        <p:xfrm>
          <a:off x="2133600" y="4419600"/>
          <a:ext cx="1371600" cy="7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C_NAME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C_DESCRIPT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070502"/>
              </p:ext>
            </p:extLst>
          </p:nvPr>
        </p:nvGraphicFramePr>
        <p:xfrm>
          <a:off x="4114800" y="2971800"/>
          <a:ext cx="1552575" cy="1560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257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TERM_ID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INST_ID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BLDG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ROOM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START_TIME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END_TIME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75980"/>
              </p:ext>
            </p:extLst>
          </p:nvPr>
        </p:nvGraphicFramePr>
        <p:xfrm>
          <a:off x="6553200" y="2971800"/>
          <a:ext cx="1600200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TERM_ID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CRN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GRADE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733874"/>
              </p:ext>
            </p:extLst>
          </p:nvPr>
        </p:nvGraphicFramePr>
        <p:xfrm>
          <a:off x="6553200" y="4114800"/>
          <a:ext cx="1552575" cy="668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257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INST_ID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INST_FNAME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INST_LNAME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5715000" y="35814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341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490</Words>
  <Application>Microsoft Office PowerPoint</Application>
  <PresentationFormat>On-screen Show (4:3)</PresentationFormat>
  <Paragraphs>152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Normalization of Data</vt:lpstr>
      <vt:lpstr>Sample Grade Report</vt:lpstr>
      <vt:lpstr>The Underlying Data (1st Normal Form)</vt:lpstr>
      <vt:lpstr>Why move from 1st Normal Form?</vt:lpstr>
      <vt:lpstr>2nd Normal Form</vt:lpstr>
      <vt:lpstr>3rd Normal Form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Normalization of Data</dc:title>
  <dc:creator>Satish</dc:creator>
  <cp:lastModifiedBy>Satish</cp:lastModifiedBy>
  <cp:revision>7</cp:revision>
  <dcterms:created xsi:type="dcterms:W3CDTF">2018-01-29T17:59:53Z</dcterms:created>
  <dcterms:modified xsi:type="dcterms:W3CDTF">2018-01-29T18:51:03Z</dcterms:modified>
</cp:coreProperties>
</file>