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/>
            </a:lvl3pPr>
            <a:lvl4pPr>
              <a:defRPr sz="16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026C60-5D58-437D-B6D1-54CFCFB8EAB0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MGS 4020</a:t>
            </a:r>
          </a:p>
          <a:p>
            <a:r>
              <a:rPr lang="en-US" dirty="0"/>
              <a:t>Satish Nargundkar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Six Sigma</a:t>
            </a:r>
            <a:br>
              <a:rPr lang="en-US" dirty="0"/>
            </a:br>
            <a:r>
              <a:rPr lang="en-US" dirty="0"/>
              <a:t>DMAIC Process</a:t>
            </a:r>
          </a:p>
        </p:txBody>
      </p:sp>
    </p:spTree>
    <p:extLst>
      <p:ext uri="{BB962C8B-B14F-4D97-AF65-F5344CB8AC3E}">
        <p14:creationId xmlns:p14="http://schemas.microsoft.com/office/powerpoint/2010/main" val="215467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Celebrate!</a:t>
            </a:r>
          </a:p>
        </p:txBody>
      </p:sp>
      <p:pic>
        <p:nvPicPr>
          <p:cNvPr id="9218" name="Picture 2" descr="C:\Program Files\Microsoft Office\MEDIA\CAGCAT10\j0216588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464403" cy="276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93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96072" cy="4270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Champion</a:t>
            </a:r>
            <a:r>
              <a:rPr lang="en-US" dirty="0"/>
              <a:t>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Senior Manager,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Signs off on project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Master Black Belt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Consulting role across many projects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Black Belt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Project Lead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Green Belt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Has basic knowledge of the DMAIC process. 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18428"/>
            <a:ext cx="1333502" cy="9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emale black be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192" y="4191000"/>
            <a:ext cx="145023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green belt stock imag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27" y="5105400"/>
            <a:ext cx="1333502" cy="92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he bo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2" y="1828800"/>
            <a:ext cx="1247775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1424" y="1819441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Boss</a:t>
            </a:r>
          </a:p>
        </p:txBody>
      </p:sp>
    </p:spTree>
    <p:extLst>
      <p:ext uri="{BB962C8B-B14F-4D97-AF65-F5344CB8AC3E}">
        <p14:creationId xmlns:p14="http://schemas.microsoft.com/office/powerpoint/2010/main" val="157211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Starting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The Voice</a:t>
            </a:r>
            <a:r>
              <a:rPr lang="en-US" dirty="0"/>
              <a:t>!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VOC 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VOE 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VOP </a:t>
            </a:r>
          </a:p>
          <a:p>
            <a:pPr lvl="1"/>
            <a:endParaRPr lang="en-US" dirty="0"/>
          </a:p>
          <a:p>
            <a:r>
              <a:rPr lang="en-US" b="1" dirty="0"/>
              <a:t>Analysis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Standard Reports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Segmentation (drill down)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Time Series, Cross-section</a:t>
            </a:r>
          </a:p>
          <a:p>
            <a:pPr lvl="1"/>
            <a:endParaRPr lang="en-US" dirty="0"/>
          </a:p>
        </p:txBody>
      </p:sp>
      <p:pic>
        <p:nvPicPr>
          <p:cNvPr id="2051" name="Picture 3" descr="C:\Users\Satish\AppData\Local\Microsoft\Windows\INetCache\IE\OFLGLM8F\37289-clip-art-graphic-of-a-red-guy-character-singing-into-a-microphone-by-jester-art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39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Define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SMART Objective (y) 				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Specific, Measurable, Achievable, 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	Relevant, Time-based</a:t>
            </a:r>
          </a:p>
          <a:p>
            <a:pPr marL="274320" lvl="1" indent="0"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b="1" dirty="0"/>
              <a:t>Process Flowchart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Map the current process</a:t>
            </a:r>
          </a:p>
          <a:p>
            <a:pPr lvl="1"/>
            <a:endParaRPr lang="en-US" sz="1800" dirty="0">
              <a:solidFill>
                <a:srgbClr val="0070C0"/>
              </a:solidFill>
            </a:endParaRPr>
          </a:p>
          <a:p>
            <a:pPr lvl="1"/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b="1" dirty="0"/>
              <a:t>Estimated Benefits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If target achieved, what are the benefits</a:t>
            </a:r>
            <a:r>
              <a:rPr lang="en-US" sz="1800" dirty="0"/>
              <a:t>?</a:t>
            </a:r>
          </a:p>
          <a:p>
            <a:pPr lvl="1"/>
            <a:endParaRPr lang="en-US" sz="1800" dirty="0"/>
          </a:p>
          <a:p>
            <a:r>
              <a:rPr lang="en-US" b="1" dirty="0"/>
              <a:t>Project Charter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Problem Statement, SMART Objective,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Team Members &amp; Roles, Estimated Benefits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  <p:sp>
        <p:nvSpPr>
          <p:cNvPr id="7" name="AutoShape 8" descr="Image result for question mar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C:\Users\Satish\AppData\Local\Microsoft\Windows\INetCache\IE\OFLGLM8F\purzen_Icon_with_question_mar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605" y="1518224"/>
            <a:ext cx="838199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Satish\AppData\Local\Microsoft\Windows\INetCache\IE\5FBM1LBH\8cXs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366" y="27432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Satish\AppData\Local\Microsoft\Windows\INetCache\IE\5FBM1LBH\dollar-sign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494" y="4114800"/>
            <a:ext cx="124099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Satish\AppData\Local\Microsoft\Windows\INetCache\IE\OFLGLM8F\Gramota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19964"/>
            <a:ext cx="1195804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4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Define: Basic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72272" cy="45750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Descriptive analysis of y</a:t>
            </a:r>
          </a:p>
          <a:p>
            <a:pPr lvl="1"/>
            <a:r>
              <a:rPr lang="en-US" dirty="0"/>
              <a:t>Mean, Standard Deviation</a:t>
            </a:r>
          </a:p>
          <a:p>
            <a:pPr lvl="1"/>
            <a:endParaRPr lang="en-US" dirty="0"/>
          </a:p>
          <a:p>
            <a:r>
              <a:rPr lang="en-US" dirty="0"/>
              <a:t>Histogram, Time Series Chart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Break down by segments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Satish\AppData\Local\Microsoft\Windows\INetCache\IE\O07WOSPN\histo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5001"/>
            <a:ext cx="2438400" cy="200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tish\AppData\Local\Microsoft\Windows\INetCache\IE\5FBM1LBH\jDPkm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76600"/>
            <a:ext cx="2781300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1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Measure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Causes of y (the </a:t>
            </a:r>
            <a:r>
              <a:rPr lang="en-US" dirty="0" err="1"/>
              <a:t>Xs</a:t>
            </a:r>
            <a:r>
              <a:rPr lang="en-US" dirty="0"/>
              <a:t>)</a:t>
            </a:r>
          </a:p>
          <a:p>
            <a:r>
              <a:rPr lang="en-US" dirty="0"/>
              <a:t>Fishbone (Ishikawa) Diagram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Collect data on the </a:t>
            </a:r>
            <a:r>
              <a:rPr lang="en-US" dirty="0" err="1"/>
              <a:t>Xs</a:t>
            </a:r>
            <a:endParaRPr lang="en-US" dirty="0"/>
          </a:p>
          <a:p>
            <a:r>
              <a:rPr lang="en-US" dirty="0"/>
              <a:t>Descriptive analysis of </a:t>
            </a:r>
            <a:r>
              <a:rPr lang="en-US" dirty="0" err="1"/>
              <a:t>Xs</a:t>
            </a:r>
            <a:endParaRPr lang="en-US" dirty="0"/>
          </a:p>
          <a:p>
            <a:endParaRPr lang="en-US" dirty="0"/>
          </a:p>
        </p:txBody>
      </p:sp>
      <p:pic>
        <p:nvPicPr>
          <p:cNvPr id="5125" name="Picture 5" descr="C:\Users\Satish\AppData\Local\Microsoft\Windows\INetCache\IE\O07WOSPN\Ishikawa_Fishbone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3904914" cy="246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1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Analyze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Relate each X to 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Scatterplots, Correlations</a:t>
            </a:r>
          </a:p>
          <a:p>
            <a:pPr lvl="1"/>
            <a:endParaRPr lang="en-US" dirty="0"/>
          </a:p>
          <a:p>
            <a:r>
              <a:rPr lang="en-US" dirty="0"/>
              <a:t>Find most important </a:t>
            </a:r>
            <a:r>
              <a:rPr lang="en-US" dirty="0" err="1"/>
              <a:t>Xs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(analyze all </a:t>
            </a:r>
            <a:r>
              <a:rPr lang="en-US" dirty="0" err="1"/>
              <a:t>Xs</a:t>
            </a:r>
            <a:r>
              <a:rPr lang="en-US" dirty="0"/>
              <a:t> simultaneously)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Regression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Delphi method</a:t>
            </a:r>
          </a:p>
        </p:txBody>
      </p:sp>
      <p:pic>
        <p:nvPicPr>
          <p:cNvPr id="6146" name="Picture 2" descr="C:\Users\Satish\AppData\Local\Microsoft\Windows\INetCache\IE\5FBM1LBH\residplot4-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6003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Improve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changes</a:t>
            </a:r>
          </a:p>
          <a:p>
            <a:r>
              <a:rPr lang="en-US" dirty="0"/>
              <a:t>Measure improvement</a:t>
            </a:r>
          </a:p>
          <a:p>
            <a:pPr lvl="1"/>
            <a:r>
              <a:rPr lang="en-US" dirty="0"/>
              <a:t>Hypothesis tests to prove significant change</a:t>
            </a:r>
          </a:p>
          <a:p>
            <a:pPr lvl="1"/>
            <a:r>
              <a:rPr lang="en-US" dirty="0"/>
              <a:t>Tests for Means, Proportions</a:t>
            </a:r>
          </a:p>
          <a:p>
            <a:pPr lvl="1"/>
            <a:r>
              <a:rPr lang="en-US" dirty="0"/>
              <a:t>Tests for Variances</a:t>
            </a:r>
          </a:p>
          <a:p>
            <a:endParaRPr lang="en-US" dirty="0"/>
          </a:p>
        </p:txBody>
      </p:sp>
      <p:pic>
        <p:nvPicPr>
          <p:cNvPr id="7172" name="Picture 4" descr="C:\Users\Satish\AppData\Local\Microsoft\Windows\INetCache\IE\5FBM1LBH\20140324183533!P-value_Graph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39528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6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Control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48472" cy="4270248"/>
          </a:xfrm>
        </p:spPr>
        <p:txBody>
          <a:bodyPr/>
          <a:lstStyle/>
          <a:p>
            <a:r>
              <a:rPr lang="en-US" dirty="0"/>
              <a:t>Sustaining the improvement</a:t>
            </a:r>
          </a:p>
          <a:p>
            <a:r>
              <a:rPr lang="en-US" dirty="0"/>
              <a:t>New SOPs</a:t>
            </a:r>
          </a:p>
          <a:p>
            <a:r>
              <a:rPr lang="en-US" dirty="0"/>
              <a:t>Error Proofing</a:t>
            </a:r>
          </a:p>
          <a:p>
            <a:r>
              <a:rPr lang="en-US" dirty="0"/>
              <a:t>Checklists</a:t>
            </a:r>
          </a:p>
          <a:p>
            <a:r>
              <a:rPr lang="en-US" dirty="0"/>
              <a:t>Control Charts</a:t>
            </a:r>
          </a:p>
          <a:p>
            <a:r>
              <a:rPr lang="en-US" dirty="0"/>
              <a:t>Other Monitoring</a:t>
            </a:r>
          </a:p>
          <a:p>
            <a:endParaRPr lang="en-US" dirty="0"/>
          </a:p>
        </p:txBody>
      </p:sp>
      <p:pic>
        <p:nvPicPr>
          <p:cNvPr id="8199" name="Picture 7" descr="C:\Users\Satish\AppData\Local\Microsoft\Windows\INetCache\IE\OFLGLM8F\250px-American_outdoor_electrical_outl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454" y="1600200"/>
            <a:ext cx="2118491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Users\Satish\AppData\Local\Microsoft\Windows\INetCache\IE\5FBM1LBH\Check-List-curricula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68" y="4191000"/>
            <a:ext cx="2211915" cy="199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26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178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Civic</vt:lpstr>
      <vt:lpstr>Six Sigma DMAIC Process</vt:lpstr>
      <vt:lpstr>Key Roles</vt:lpstr>
      <vt:lpstr>Before Starting the Project</vt:lpstr>
      <vt:lpstr>The Define Phase</vt:lpstr>
      <vt:lpstr>Define: Basic Analysis</vt:lpstr>
      <vt:lpstr>The Measure Phase</vt:lpstr>
      <vt:lpstr>The Analyze Phase</vt:lpstr>
      <vt:lpstr>The Improve Phase</vt:lpstr>
      <vt:lpstr>The Control Phase</vt:lpstr>
      <vt:lpstr>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Sigma DMAIC Process</dc:title>
  <dc:creator>Satish</dc:creator>
  <cp:lastModifiedBy>Satish Nargundkar</cp:lastModifiedBy>
  <cp:revision>10</cp:revision>
  <dcterms:created xsi:type="dcterms:W3CDTF">2018-06-14T14:15:14Z</dcterms:created>
  <dcterms:modified xsi:type="dcterms:W3CDTF">2019-01-22T22:57:01Z</dcterms:modified>
</cp:coreProperties>
</file>