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DB2-1551-4393-A7EC-00D594DEB58E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42CD705-584D-4B96-8E1D-97C8662A93F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DB2-1551-4393-A7EC-00D594DEB58E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705-584D-4B96-8E1D-97C8662A9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DB2-1551-4393-A7EC-00D594DEB58E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705-584D-4B96-8E1D-97C8662A9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2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DB2-1551-4393-A7EC-00D594DEB58E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705-584D-4B96-8E1D-97C8662A9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DB2-1551-4393-A7EC-00D594DEB58E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705-584D-4B96-8E1D-97C8662A93F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DB2-1551-4393-A7EC-00D594DEB58E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705-584D-4B96-8E1D-97C8662A9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DB2-1551-4393-A7EC-00D594DEB58E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705-584D-4B96-8E1D-97C8662A9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DB2-1551-4393-A7EC-00D594DEB58E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705-584D-4B96-8E1D-97C8662A9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DB2-1551-4393-A7EC-00D594DEB58E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705-584D-4B96-8E1D-97C8662A9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DB2-1551-4393-A7EC-00D594DEB58E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705-584D-4B96-8E1D-97C8662A93F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DB2-1551-4393-A7EC-00D594DEB58E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705-584D-4B96-8E1D-97C8662A93F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64E0DB2-1551-4393-A7EC-00D594DEB58E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42CD705-584D-4B96-8E1D-97C8662A93F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PERS 2002</a:t>
            </a:r>
            <a:endParaRPr lang="en-US" dirty="0" smtClean="0"/>
          </a:p>
          <a:p>
            <a:r>
              <a:rPr lang="en-US" dirty="0" smtClean="0"/>
              <a:t>Satish Nargundkar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674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Overview: Demand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What is Ops</a:t>
            </a:r>
            <a:r>
              <a:rPr lang="en-US" dirty="0" smtClean="0"/>
              <a:t>? </a:t>
            </a:r>
          </a:p>
          <a:p>
            <a:pPr lvl="1"/>
            <a:r>
              <a:rPr lang="en-US" dirty="0" smtClean="0"/>
              <a:t>Managing resources efficiently/effectively to create products/services to meet demand.</a:t>
            </a:r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rgbClr val="0070C0"/>
                </a:solidFill>
              </a:rPr>
              <a:t>Demand Characteristics</a:t>
            </a:r>
          </a:p>
          <a:p>
            <a:pPr lvl="1"/>
            <a:r>
              <a:rPr lang="en-US" b="1" dirty="0" smtClean="0"/>
              <a:t>Volume – repeatability – affects standardization </a:t>
            </a:r>
          </a:p>
          <a:p>
            <a:pPr lvl="1"/>
            <a:r>
              <a:rPr lang="en-US" b="1" dirty="0" smtClean="0"/>
              <a:t>Variety – range of products – affects inputs, setup cost</a:t>
            </a:r>
          </a:p>
          <a:p>
            <a:pPr lvl="1"/>
            <a:r>
              <a:rPr lang="en-US" b="1" dirty="0" smtClean="0"/>
              <a:t>Variation – predictability – affects inventory, lead time</a:t>
            </a:r>
          </a:p>
          <a:p>
            <a:pPr lvl="1"/>
            <a:r>
              <a:rPr lang="en-US" b="1" dirty="0" smtClean="0"/>
              <a:t>Visibility – customer contact – needs interpersonal skills</a:t>
            </a:r>
          </a:p>
          <a:p>
            <a:pPr lvl="1"/>
            <a:endParaRPr lang="en-US" dirty="0" smtClean="0"/>
          </a:p>
          <a:p>
            <a:pPr marL="411480" lvl="1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Up Arrow 3"/>
          <p:cNvSpPr/>
          <p:nvPr/>
        </p:nvSpPr>
        <p:spPr>
          <a:xfrm>
            <a:off x="7162800" y="3639127"/>
            <a:ext cx="228600" cy="304800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Up Arrow 4"/>
          <p:cNvSpPr/>
          <p:nvPr/>
        </p:nvSpPr>
        <p:spPr>
          <a:xfrm rot="10800000">
            <a:off x="8088041" y="4116198"/>
            <a:ext cx="228600" cy="91300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006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Quality</a:t>
            </a:r>
            <a:r>
              <a:rPr lang="en-US" dirty="0" smtClean="0"/>
              <a:t> – </a:t>
            </a:r>
            <a:r>
              <a:rPr lang="en-US" sz="2000" dirty="0" smtClean="0"/>
              <a:t>Meet specs, Low variation</a:t>
            </a:r>
          </a:p>
          <a:p>
            <a:r>
              <a:rPr lang="en-US" b="1" dirty="0">
                <a:solidFill>
                  <a:srgbClr val="0070C0"/>
                </a:solidFill>
              </a:rPr>
              <a:t>Speed</a:t>
            </a:r>
            <a:r>
              <a:rPr lang="en-US" dirty="0" smtClean="0"/>
              <a:t> – </a:t>
            </a:r>
            <a:r>
              <a:rPr lang="en-US" sz="2000" dirty="0" smtClean="0"/>
              <a:t>Lead times for order taking, delivery</a:t>
            </a:r>
          </a:p>
          <a:p>
            <a:r>
              <a:rPr lang="en-US" b="1" dirty="0">
                <a:solidFill>
                  <a:srgbClr val="0070C0"/>
                </a:solidFill>
              </a:rPr>
              <a:t>Dependability</a:t>
            </a:r>
            <a:r>
              <a:rPr lang="en-US" dirty="0" smtClean="0"/>
              <a:t> – </a:t>
            </a:r>
            <a:r>
              <a:rPr lang="en-US" sz="2000" dirty="0" smtClean="0"/>
              <a:t>Keep promises, keep them informed</a:t>
            </a:r>
          </a:p>
          <a:p>
            <a:r>
              <a:rPr lang="en-US" b="1" dirty="0">
                <a:solidFill>
                  <a:srgbClr val="0070C0"/>
                </a:solidFill>
              </a:rPr>
              <a:t>Flexibility</a:t>
            </a:r>
            <a:r>
              <a:rPr lang="en-US" dirty="0" smtClean="0"/>
              <a:t> – </a:t>
            </a:r>
            <a:r>
              <a:rPr lang="en-US" sz="2000" dirty="0" smtClean="0"/>
              <a:t>Customization, ability to change midstream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Cost</a:t>
            </a:r>
            <a:r>
              <a:rPr lang="en-US" dirty="0" smtClean="0"/>
              <a:t> - </a:t>
            </a:r>
            <a:r>
              <a:rPr lang="en-US" sz="2000" dirty="0" smtClean="0"/>
              <a:t>minimization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98837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Decision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Capacity Planning</a:t>
            </a:r>
          </a:p>
          <a:p>
            <a:pPr lvl="1"/>
            <a:r>
              <a:rPr lang="en-US" dirty="0" smtClean="0"/>
              <a:t>Match capacity to demand</a:t>
            </a:r>
          </a:p>
          <a:p>
            <a:r>
              <a:rPr lang="en-US" b="1" dirty="0">
                <a:solidFill>
                  <a:srgbClr val="0070C0"/>
                </a:solidFill>
              </a:rPr>
              <a:t>Supply Networks</a:t>
            </a:r>
          </a:p>
          <a:p>
            <a:pPr lvl="1"/>
            <a:r>
              <a:rPr lang="en-US" dirty="0" smtClean="0"/>
              <a:t>Vertical integration – how much to own? How many suppliers? Types of Relationships </a:t>
            </a:r>
          </a:p>
          <a:p>
            <a:r>
              <a:rPr lang="en-US" b="1" dirty="0">
                <a:solidFill>
                  <a:srgbClr val="0070C0"/>
                </a:solidFill>
              </a:rPr>
              <a:t>Process Technology</a:t>
            </a:r>
          </a:p>
          <a:p>
            <a:pPr lvl="1"/>
            <a:r>
              <a:rPr lang="en-US" dirty="0" smtClean="0"/>
              <a:t>Converting resources to product/service efficiently</a:t>
            </a:r>
          </a:p>
          <a:p>
            <a:r>
              <a:rPr lang="en-US" b="1" dirty="0">
                <a:solidFill>
                  <a:srgbClr val="0070C0"/>
                </a:solidFill>
              </a:rPr>
              <a:t>Organization/Process Improvement</a:t>
            </a:r>
          </a:p>
          <a:p>
            <a:pPr lvl="1"/>
            <a:r>
              <a:rPr lang="en-US" dirty="0" smtClean="0"/>
              <a:t>Reporting structure, LSS, Change Management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999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Strategy Matrix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9263284"/>
              </p:ext>
            </p:extLst>
          </p:nvPr>
        </p:nvGraphicFramePr>
        <p:xfrm>
          <a:off x="457200" y="1752600"/>
          <a:ext cx="8229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386840"/>
                <a:gridCol w="1508760"/>
                <a:gridCol w="16002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Objective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Capacity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Supply Network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Process Technology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Organization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 /Development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Quality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Speed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Dependability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Flexibility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Cost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5029200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Assignment</a:t>
            </a:r>
            <a:r>
              <a:rPr lang="en-US" dirty="0" smtClean="0"/>
              <a:t>: How does your organization manage the four decision areas to achieve its operational  objectives?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13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Lean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Toyota Motor Corp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Elimination of waste</a:t>
            </a:r>
          </a:p>
          <a:p>
            <a:pPr lvl="1"/>
            <a:r>
              <a:rPr lang="en-US" dirty="0" smtClean="0"/>
              <a:t>Smooth flow</a:t>
            </a:r>
          </a:p>
          <a:p>
            <a:pPr lvl="1"/>
            <a:r>
              <a:rPr lang="en-US" dirty="0" smtClean="0"/>
              <a:t>Quick Implementation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smtClean="0">
                <a:solidFill>
                  <a:srgbClr val="0070C0"/>
                </a:solidFill>
              </a:rPr>
              <a:t>5S Philosophy</a:t>
            </a:r>
          </a:p>
          <a:p>
            <a:pPr lvl="1"/>
            <a:r>
              <a:rPr lang="en-US" sz="1800" b="1" dirty="0" err="1" smtClean="0">
                <a:solidFill>
                  <a:srgbClr val="C00000"/>
                </a:solidFill>
              </a:rPr>
              <a:t>Seiri</a:t>
            </a:r>
            <a:r>
              <a:rPr lang="en-US" sz="1800" b="1" dirty="0" smtClean="0">
                <a:solidFill>
                  <a:srgbClr val="C00000"/>
                </a:solidFill>
              </a:rPr>
              <a:t> </a:t>
            </a:r>
            <a:r>
              <a:rPr lang="en-US" sz="1800" dirty="0" smtClean="0"/>
              <a:t>- </a:t>
            </a:r>
            <a:r>
              <a:rPr lang="en-US" sz="1800" b="1" dirty="0" smtClean="0">
                <a:solidFill>
                  <a:srgbClr val="00823B"/>
                </a:solidFill>
              </a:rPr>
              <a:t>So</a:t>
            </a:r>
            <a:r>
              <a:rPr lang="en-US" sz="1800" b="1" dirty="0">
                <a:solidFill>
                  <a:srgbClr val="00823B"/>
                </a:solidFill>
              </a:rPr>
              <a:t>rt/Separat</a:t>
            </a:r>
            <a:r>
              <a:rPr lang="en-US" sz="1800" b="1" dirty="0" smtClean="0">
                <a:solidFill>
                  <a:srgbClr val="00823B"/>
                </a:solidFill>
              </a:rPr>
              <a:t>e</a:t>
            </a:r>
            <a:r>
              <a:rPr lang="en-US" sz="1800" dirty="0" smtClean="0"/>
              <a:t> – Get rid of the unnecessary</a:t>
            </a:r>
          </a:p>
          <a:p>
            <a:pPr lvl="1"/>
            <a:r>
              <a:rPr lang="en-US" sz="1800" b="1" dirty="0" err="1">
                <a:solidFill>
                  <a:srgbClr val="C00000"/>
                </a:solidFill>
              </a:rPr>
              <a:t>Seiton</a:t>
            </a:r>
            <a:r>
              <a:rPr lang="en-US" sz="1800" dirty="0" smtClean="0"/>
              <a:t> - </a:t>
            </a:r>
            <a:r>
              <a:rPr lang="en-US" sz="1800" b="1" dirty="0">
                <a:solidFill>
                  <a:srgbClr val="00823B"/>
                </a:solidFill>
              </a:rPr>
              <a:t>Straighten</a:t>
            </a:r>
            <a:r>
              <a:rPr lang="en-US" sz="1800" dirty="0" smtClean="0"/>
              <a:t> – Put things where most needed</a:t>
            </a:r>
          </a:p>
          <a:p>
            <a:pPr lvl="1"/>
            <a:r>
              <a:rPr lang="en-US" sz="1800" b="1" dirty="0" err="1">
                <a:solidFill>
                  <a:srgbClr val="C00000"/>
                </a:solidFill>
              </a:rPr>
              <a:t>Seiso</a:t>
            </a:r>
            <a:r>
              <a:rPr lang="en-US" sz="1800" dirty="0" smtClean="0"/>
              <a:t> - </a:t>
            </a:r>
            <a:r>
              <a:rPr lang="en-US" sz="1800" b="1" dirty="0">
                <a:solidFill>
                  <a:srgbClr val="00823B"/>
                </a:solidFill>
              </a:rPr>
              <a:t>Sweep/Shine</a:t>
            </a:r>
            <a:r>
              <a:rPr lang="en-US" sz="1800" dirty="0" smtClean="0"/>
              <a:t> – Clean, paint</a:t>
            </a:r>
          </a:p>
          <a:p>
            <a:pPr lvl="1"/>
            <a:r>
              <a:rPr lang="en-US" sz="1800" b="1" dirty="0" err="1">
                <a:solidFill>
                  <a:srgbClr val="C00000"/>
                </a:solidFill>
              </a:rPr>
              <a:t>Seiketsu</a:t>
            </a:r>
            <a:r>
              <a:rPr lang="en-US" sz="1800" dirty="0" smtClean="0"/>
              <a:t> – </a:t>
            </a:r>
            <a:r>
              <a:rPr lang="en-US" sz="1800" b="1" dirty="0">
                <a:solidFill>
                  <a:srgbClr val="00823B"/>
                </a:solidFill>
              </a:rPr>
              <a:t>Standardize</a:t>
            </a:r>
            <a:r>
              <a:rPr lang="en-US" sz="1800" dirty="0" smtClean="0"/>
              <a:t> – Create agreed upon procedures</a:t>
            </a:r>
          </a:p>
          <a:p>
            <a:pPr lvl="1"/>
            <a:r>
              <a:rPr lang="en-US" sz="1800" b="1" dirty="0" err="1">
                <a:solidFill>
                  <a:srgbClr val="C00000"/>
                </a:solidFill>
              </a:rPr>
              <a:t>Shitsuke</a:t>
            </a:r>
            <a:r>
              <a:rPr lang="en-US" sz="1800" dirty="0" smtClean="0"/>
              <a:t> – </a:t>
            </a:r>
            <a:r>
              <a:rPr lang="en-US" sz="1800" b="1" dirty="0">
                <a:solidFill>
                  <a:srgbClr val="00823B"/>
                </a:solidFill>
              </a:rPr>
              <a:t>Sustain</a:t>
            </a:r>
            <a:r>
              <a:rPr lang="en-US" sz="1800" dirty="0" smtClean="0"/>
              <a:t> – Discipline – Make it a habit</a:t>
            </a:r>
          </a:p>
          <a:p>
            <a:pPr marL="411480" lvl="1" indent="0">
              <a:buNone/>
            </a:pPr>
            <a:endParaRPr lang="en-US" b="1" dirty="0" smtClean="0"/>
          </a:p>
          <a:p>
            <a:pPr marL="411480" lvl="1" indent="0">
              <a:buNone/>
            </a:pPr>
            <a:r>
              <a:rPr lang="en-US" b="1" dirty="0" smtClean="0"/>
              <a:t>Practice </a:t>
            </a:r>
            <a:r>
              <a:rPr lang="en-US" b="1" dirty="0"/>
              <a:t>being this, not just doing it once</a:t>
            </a:r>
            <a:r>
              <a:rPr lang="en-US" dirty="0"/>
              <a:t>. </a:t>
            </a:r>
          </a:p>
          <a:p>
            <a:pPr lvl="1"/>
            <a:endParaRPr lang="en-US" dirty="0"/>
          </a:p>
        </p:txBody>
      </p:sp>
      <p:pic>
        <p:nvPicPr>
          <p:cNvPr id="4098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295400"/>
            <a:ext cx="2590800" cy="3178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587836" y="4505775"/>
            <a:ext cx="22952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/>
              <a:t>https://www.pinterest.com/pin/423971752400603921/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955780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Six Sigma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Started by Motorola, GE</a:t>
            </a:r>
          </a:p>
          <a:p>
            <a:pPr lvl="1"/>
            <a:r>
              <a:rPr lang="en-US" sz="1600" dirty="0" smtClean="0"/>
              <a:t>Improve Quality</a:t>
            </a:r>
          </a:p>
          <a:p>
            <a:pPr lvl="1"/>
            <a:r>
              <a:rPr lang="en-US" sz="1600" dirty="0"/>
              <a:t>Data/Analysis focus</a:t>
            </a:r>
          </a:p>
          <a:p>
            <a:pPr lvl="1"/>
            <a:r>
              <a:rPr lang="en-US" sz="1600" dirty="0" smtClean="0"/>
              <a:t>Reduction of variation</a:t>
            </a:r>
          </a:p>
          <a:p>
            <a:pPr lvl="1"/>
            <a:r>
              <a:rPr lang="en-US" sz="1600" dirty="0" smtClean="0"/>
              <a:t>Six </a:t>
            </a:r>
            <a:r>
              <a:rPr lang="en-US" sz="1600" dirty="0"/>
              <a:t>standard deviations (</a:t>
            </a:r>
            <a:r>
              <a:rPr lang="en-US" sz="1600" dirty="0" err="1"/>
              <a:t>Sigmas</a:t>
            </a:r>
            <a:r>
              <a:rPr lang="en-US" sz="1600" dirty="0"/>
              <a:t>) on either side of </a:t>
            </a:r>
            <a:r>
              <a:rPr lang="en-US" sz="1600" dirty="0" smtClean="0"/>
              <a:t>mean must </a:t>
            </a:r>
            <a:r>
              <a:rPr lang="en-US" sz="1600" dirty="0"/>
              <a:t>fit within the customer specs. </a:t>
            </a:r>
          </a:p>
          <a:p>
            <a:r>
              <a:rPr lang="en-US" sz="2000" b="1" dirty="0" smtClean="0"/>
              <a:t>Can take a few months to implement</a:t>
            </a:r>
            <a:endParaRPr lang="en-US" sz="2000" b="1" dirty="0"/>
          </a:p>
          <a:p>
            <a:pPr marL="114300" indent="0">
              <a:buNone/>
            </a:pPr>
            <a:endParaRPr lang="en-US" dirty="0" smtClean="0"/>
          </a:p>
        </p:txBody>
      </p:sp>
      <p:pic>
        <p:nvPicPr>
          <p:cNvPr id="7170" name="Picture 2" descr="DILBERT Â© 2006 Scott Adams. Used By permission of UNIVERSAL UCLICK. All rights reserved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036" y="4114800"/>
            <a:ext cx="609600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3240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262</TotalTime>
  <Words>286</Words>
  <Application>Microsoft Office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Apothecary</vt:lpstr>
      <vt:lpstr>Operations</vt:lpstr>
      <vt:lpstr>Overview: Demand Characteristics</vt:lpstr>
      <vt:lpstr>Operations Goals</vt:lpstr>
      <vt:lpstr>Operations Decision Areas</vt:lpstr>
      <vt:lpstr>Operations Strategy Matrix</vt:lpstr>
      <vt:lpstr>Introduction to Lean</vt:lpstr>
      <vt:lpstr>Introduction to Six Sigma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</dc:title>
  <dc:creator>Satish</dc:creator>
  <cp:lastModifiedBy>Satish</cp:lastModifiedBy>
  <cp:revision>17</cp:revision>
  <dcterms:created xsi:type="dcterms:W3CDTF">2018-06-12T16:02:53Z</dcterms:created>
  <dcterms:modified xsi:type="dcterms:W3CDTF">2018-10-16T11:07:38Z</dcterms:modified>
</cp:coreProperties>
</file>